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56" r:id="rId2"/>
    <p:sldId id="258" r:id="rId3"/>
    <p:sldId id="260" r:id="rId4"/>
    <p:sldId id="266" r:id="rId5"/>
    <p:sldId id="267" r:id="rId6"/>
    <p:sldId id="257" r:id="rId7"/>
    <p:sldId id="268" r:id="rId8"/>
    <p:sldId id="271" r:id="rId9"/>
    <p:sldId id="272" r:id="rId10"/>
    <p:sldId id="273" r:id="rId11"/>
    <p:sldId id="274" r:id="rId12"/>
    <p:sldId id="277" r:id="rId13"/>
    <p:sldId id="275" r:id="rId14"/>
    <p:sldId id="276" r:id="rId15"/>
    <p:sldId id="259" r:id="rId16"/>
    <p:sldId id="261" r:id="rId17"/>
    <p:sldId id="262" r:id="rId18"/>
    <p:sldId id="263" r:id="rId19"/>
    <p:sldId id="264"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ECECEC"/>
    <a:srgbClr val="32FE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aj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202" y="283"/>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AADCA7F-3033-8603-1B0A-C03F04CED2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132E68B-6696-51F0-A99D-81977BB37E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fr-FR"/>
              <a:t>-23/05/2024</a:t>
            </a:r>
          </a:p>
        </p:txBody>
      </p:sp>
      <p:sp>
        <p:nvSpPr>
          <p:cNvPr id="4" name="Espace réservé du pied de page 3">
            <a:extLst>
              <a:ext uri="{FF2B5EF4-FFF2-40B4-BE49-F238E27FC236}">
                <a16:creationId xmlns:a16="http://schemas.microsoft.com/office/drawing/2014/main" id="{FE98E159-1B98-E0CB-F343-3E16BE25D5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2B63756-C494-B460-888B-CEFE3B2ED4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7AFB8F-2735-4304-B017-AB5FD0D58E45}" type="slidenum">
              <a:rPr lang="fr-FR" smtClean="0"/>
              <a:t>‹N°›</a:t>
            </a:fld>
            <a:endParaRPr lang="fr-FR"/>
          </a:p>
        </p:txBody>
      </p:sp>
    </p:spTree>
    <p:extLst>
      <p:ext uri="{BB962C8B-B14F-4D97-AF65-F5344CB8AC3E}">
        <p14:creationId xmlns:p14="http://schemas.microsoft.com/office/powerpoint/2010/main" val="24620906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et sous-titre copie 1">
    <p:spTree>
      <p:nvGrpSpPr>
        <p:cNvPr id="1" name=""/>
        <p:cNvGrpSpPr/>
        <p:nvPr/>
      </p:nvGrpSpPr>
      <p:grpSpPr>
        <a:xfrm>
          <a:off x="0" y="0"/>
          <a:ext cx="0" cy="0"/>
          <a:chOff x="0" y="0"/>
          <a:chExt cx="0" cy="0"/>
        </a:xfrm>
      </p:grpSpPr>
      <p:sp>
        <p:nvSpPr>
          <p:cNvPr id="11" name="Rectangle"/>
          <p:cNvSpPr/>
          <p:nvPr/>
        </p:nvSpPr>
        <p:spPr>
          <a:xfrm>
            <a:off x="-394389" y="-861964"/>
            <a:ext cx="25401018" cy="15148191"/>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 name="Numéro de diapositive"/>
          <p:cNvSpPr txBox="1">
            <a:spLocks noGrp="1"/>
          </p:cNvSpPr>
          <p:nvPr>
            <p:ph type="sldNum" sz="quarter" idx="2"/>
          </p:nvPr>
        </p:nvSpPr>
        <p:spPr>
          <a:xfrm>
            <a:off x="2147992" y="13099020"/>
            <a:ext cx="586741" cy="558801"/>
          </a:xfrm>
          <a:prstGeom prst="rect">
            <a:avLst/>
          </a:prstGeom>
        </p:spPr>
        <p:txBody>
          <a:bodyPr/>
          <a:lstStyle>
            <a:lvl1pPr algn="l">
              <a:defRPr sz="3000">
                <a:latin typeface="Supply-Medium"/>
                <a:ea typeface="Supply-Medium"/>
                <a:cs typeface="Supply-Medium"/>
                <a:sym typeface="Supply-Medium"/>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95"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96" name="Texte du titre"/>
          <p:cNvSpPr txBox="1">
            <a:spLocks noGrp="1"/>
          </p:cNvSpPr>
          <p:nvPr>
            <p:ph type="title"/>
          </p:nvPr>
        </p:nvSpPr>
        <p:spPr>
          <a:prstGeom prst="rect">
            <a:avLst/>
          </a:prstGeom>
        </p:spPr>
        <p:txBody>
          <a:bodyPr/>
          <a:lstStyle/>
          <a:p>
            <a:r>
              <a:t>Texte du titre</a:t>
            </a:r>
          </a:p>
        </p:txBody>
      </p:sp>
      <p:sp>
        <p:nvSpPr>
          <p:cNvPr id="97" name="Texte niveau 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Texte niveau 1</a:t>
            </a:r>
          </a:p>
          <a:p>
            <a:pPr lvl="1"/>
            <a:r>
              <a:t>Texte niveau 2</a:t>
            </a:r>
          </a:p>
          <a:p>
            <a:pPr lvl="2"/>
            <a:r>
              <a:t>Texte niveau 3</a:t>
            </a:r>
          </a:p>
          <a:p>
            <a:pPr lvl="3"/>
            <a:r>
              <a:t>Texte niveau 4</a:t>
            </a:r>
          </a:p>
          <a:p>
            <a:pPr lvl="4"/>
            <a:r>
              <a:t>Texte niveau 5</a:t>
            </a:r>
          </a:p>
        </p:txBody>
      </p:sp>
      <p:sp>
        <p:nvSpPr>
          <p:cNvPr id="9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05" name="Texte niveau 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Texte niveau 1</a:t>
            </a:r>
          </a:p>
          <a:p>
            <a:pPr lvl="1"/>
            <a:r>
              <a:t>Texte niveau 2</a:t>
            </a:r>
          </a:p>
          <a:p>
            <a:pPr lvl="2"/>
            <a:r>
              <a:t>Texte niveau 3</a:t>
            </a:r>
          </a:p>
          <a:p>
            <a:pPr lvl="3"/>
            <a:r>
              <a:t>Texte niveau 4</a:t>
            </a:r>
          </a:p>
          <a:p>
            <a:pPr lvl="4"/>
            <a:r>
              <a:t>Texte niveau 5</a:t>
            </a:r>
          </a:p>
        </p:txBody>
      </p:sp>
      <p:sp>
        <p:nvSpPr>
          <p:cNvPr id="10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113"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114"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115"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11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123" name="-Gilles Allain"/>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-Gilles Allain</a:t>
            </a:r>
          </a:p>
        </p:txBody>
      </p:sp>
      <p:sp>
        <p:nvSpPr>
          <p:cNvPr id="124" name="« Saisissez une citation ici. »"/>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 Saisissez une citation ici. » </a:t>
            </a:r>
          </a:p>
        </p:txBody>
      </p:sp>
      <p:sp>
        <p:nvSpPr>
          <p:cNvPr id="12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3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40"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sous-titre copie">
    <p:spTree>
      <p:nvGrpSpPr>
        <p:cNvPr id="1" name=""/>
        <p:cNvGrpSpPr/>
        <p:nvPr/>
      </p:nvGrpSpPr>
      <p:grpSpPr>
        <a:xfrm>
          <a:off x="0" y="0"/>
          <a:ext cx="0" cy="0"/>
          <a:chOff x="0" y="0"/>
          <a:chExt cx="0" cy="0"/>
        </a:xfrm>
      </p:grpSpPr>
      <p:sp>
        <p:nvSpPr>
          <p:cNvPr id="19" name="Rectangle"/>
          <p:cNvSpPr/>
          <p:nvPr/>
        </p:nvSpPr>
        <p:spPr>
          <a:xfrm>
            <a:off x="-394389" y="-861964"/>
            <a:ext cx="25401018" cy="15148191"/>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pic>
        <p:nvPicPr>
          <p:cNvPr id="20" name="Image" descr="Image"/>
          <p:cNvPicPr>
            <a:picLocks noChangeAspect="1"/>
          </p:cNvPicPr>
          <p:nvPr/>
        </p:nvPicPr>
        <p:blipFill>
          <a:blip r:embed="rId2"/>
          <a:stretch>
            <a:fillRect/>
          </a:stretch>
        </p:blipFill>
        <p:spPr>
          <a:xfrm>
            <a:off x="207233" y="218287"/>
            <a:ext cx="1954518" cy="263984"/>
          </a:xfrm>
          <a:prstGeom prst="rect">
            <a:avLst/>
          </a:prstGeom>
          <a:ln w="12700">
            <a:miter lim="400000"/>
          </a:ln>
        </p:spPr>
      </p:pic>
      <p:pic>
        <p:nvPicPr>
          <p:cNvPr id="21" name="Image" descr="Image"/>
          <p:cNvPicPr>
            <a:picLocks noChangeAspect="1"/>
          </p:cNvPicPr>
          <p:nvPr/>
        </p:nvPicPr>
        <p:blipFill>
          <a:blip r:embed="rId2"/>
          <a:stretch>
            <a:fillRect/>
          </a:stretch>
        </p:blipFill>
        <p:spPr>
          <a:xfrm rot="5400000">
            <a:off x="23109642" y="12353681"/>
            <a:ext cx="1954518" cy="263985"/>
          </a:xfrm>
          <a:prstGeom prst="rect">
            <a:avLst/>
          </a:prstGeom>
          <a:ln w="12700">
            <a:miter lim="400000"/>
          </a:ln>
        </p:spPr>
      </p:pic>
      <p:sp>
        <p:nvSpPr>
          <p:cNvPr id="22" name="_24/09/2020"/>
          <p:cNvSpPr txBox="1"/>
          <p:nvPr/>
        </p:nvSpPr>
        <p:spPr>
          <a:xfrm>
            <a:off x="21799852" y="70878"/>
            <a:ext cx="246126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Supply-Light"/>
                <a:ea typeface="Supply-Light"/>
                <a:cs typeface="Supply-Light"/>
                <a:sym typeface="Supply-Light"/>
              </a:defRPr>
            </a:lvl1pPr>
          </a:lstStyle>
          <a:p>
            <a:r>
              <a:t>_24/09/2020</a:t>
            </a:r>
          </a:p>
        </p:txBody>
      </p:sp>
      <p:sp>
        <p:nvSpPr>
          <p:cNvPr id="23" name="_Pages_n°"/>
          <p:cNvSpPr txBox="1"/>
          <p:nvPr/>
        </p:nvSpPr>
        <p:spPr>
          <a:xfrm>
            <a:off x="154522" y="13086320"/>
            <a:ext cx="203454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Supply-Light"/>
                <a:ea typeface="Supply-Light"/>
                <a:cs typeface="Supply-Light"/>
                <a:sym typeface="Supply-Light"/>
              </a:defRPr>
            </a:lvl1pPr>
          </a:lstStyle>
          <a:p>
            <a:r>
              <a:t>_Pages_n°</a:t>
            </a:r>
          </a:p>
        </p:txBody>
      </p:sp>
      <p:sp>
        <p:nvSpPr>
          <p:cNvPr id="24" name="Numéro de diapositive"/>
          <p:cNvSpPr txBox="1">
            <a:spLocks noGrp="1"/>
          </p:cNvSpPr>
          <p:nvPr>
            <p:ph type="sldNum" sz="quarter" idx="2"/>
          </p:nvPr>
        </p:nvSpPr>
        <p:spPr>
          <a:xfrm>
            <a:off x="2147992" y="13099020"/>
            <a:ext cx="586741" cy="558801"/>
          </a:xfrm>
          <a:prstGeom prst="rect">
            <a:avLst/>
          </a:prstGeom>
        </p:spPr>
        <p:txBody>
          <a:bodyPr/>
          <a:lstStyle>
            <a:lvl1pPr algn="l">
              <a:defRPr sz="3000">
                <a:latin typeface="Supply-Medium"/>
                <a:ea typeface="Supply-Medium"/>
                <a:cs typeface="Supply-Medium"/>
                <a:sym typeface="Supply-Medium"/>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sous-titre copie 2">
    <p:spTree>
      <p:nvGrpSpPr>
        <p:cNvPr id="1" name=""/>
        <p:cNvGrpSpPr/>
        <p:nvPr/>
      </p:nvGrpSpPr>
      <p:grpSpPr>
        <a:xfrm>
          <a:off x="0" y="0"/>
          <a:ext cx="0" cy="0"/>
          <a:chOff x="0" y="0"/>
          <a:chExt cx="0" cy="0"/>
        </a:xfrm>
      </p:grpSpPr>
      <p:sp>
        <p:nvSpPr>
          <p:cNvPr id="31" name="Rectangle"/>
          <p:cNvSpPr/>
          <p:nvPr/>
        </p:nvSpPr>
        <p:spPr>
          <a:xfrm>
            <a:off x="-3447792" y="-160971"/>
            <a:ext cx="29656976" cy="15984973"/>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_24/09/2020"/>
          <p:cNvSpPr txBox="1"/>
          <p:nvPr/>
        </p:nvSpPr>
        <p:spPr>
          <a:xfrm>
            <a:off x="21799852" y="70878"/>
            <a:ext cx="246126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FFFFFF"/>
                </a:solidFill>
                <a:latin typeface="Supply-Light"/>
                <a:ea typeface="Supply-Light"/>
                <a:cs typeface="Supply-Light"/>
                <a:sym typeface="Supply-Light"/>
              </a:defRPr>
            </a:lvl1pPr>
          </a:lstStyle>
          <a:p>
            <a:r>
              <a:t>_24/09/2020</a:t>
            </a:r>
          </a:p>
        </p:txBody>
      </p:sp>
      <p:sp>
        <p:nvSpPr>
          <p:cNvPr id="33" name="_Pages_n°"/>
          <p:cNvSpPr txBox="1"/>
          <p:nvPr/>
        </p:nvSpPr>
        <p:spPr>
          <a:xfrm>
            <a:off x="154522" y="13086320"/>
            <a:ext cx="2034541"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FFFFFF"/>
                </a:solidFill>
                <a:latin typeface="Supply-Light"/>
                <a:ea typeface="Supply-Light"/>
                <a:cs typeface="Supply-Light"/>
                <a:sym typeface="Supply-Light"/>
              </a:defRPr>
            </a:lvl1pPr>
          </a:lstStyle>
          <a:p>
            <a:r>
              <a:t>_Pages_n°</a:t>
            </a:r>
          </a:p>
        </p:txBody>
      </p:sp>
      <p:sp>
        <p:nvSpPr>
          <p:cNvPr id="34" name="Numéro de diapositive"/>
          <p:cNvSpPr txBox="1">
            <a:spLocks noGrp="1"/>
          </p:cNvSpPr>
          <p:nvPr>
            <p:ph type="sldNum" sz="quarter" idx="2"/>
          </p:nvPr>
        </p:nvSpPr>
        <p:spPr>
          <a:xfrm>
            <a:off x="2147992" y="13099020"/>
            <a:ext cx="586741" cy="558801"/>
          </a:xfrm>
          <a:prstGeom prst="rect">
            <a:avLst/>
          </a:prstGeom>
        </p:spPr>
        <p:txBody>
          <a:bodyPr/>
          <a:lstStyle>
            <a:lvl1pPr algn="l">
              <a:defRPr sz="3000">
                <a:solidFill>
                  <a:srgbClr val="FFFFFF"/>
                </a:solidFill>
                <a:latin typeface="Supply-Medium"/>
                <a:ea typeface="Supply-Medium"/>
                <a:cs typeface="Supply-Medium"/>
                <a:sym typeface="Supply-Medium"/>
              </a:defRPr>
            </a:lvl1pPr>
          </a:lstStyle>
          <a:p>
            <a:fld id="{86CB4B4D-7CA3-9044-876B-883B54F8677D}" type="slidenum">
              <a:t>‹N°›</a:t>
            </a:fld>
            <a:endParaRPr/>
          </a:p>
        </p:txBody>
      </p:sp>
      <p:pic>
        <p:nvPicPr>
          <p:cNvPr id="35" name="Image" descr="Image"/>
          <p:cNvPicPr>
            <a:picLocks noChangeAspect="1"/>
          </p:cNvPicPr>
          <p:nvPr/>
        </p:nvPicPr>
        <p:blipFill>
          <a:blip r:embed="rId2"/>
          <a:stretch>
            <a:fillRect/>
          </a:stretch>
        </p:blipFill>
        <p:spPr>
          <a:xfrm>
            <a:off x="194533" y="218287"/>
            <a:ext cx="1954518" cy="263984"/>
          </a:xfrm>
          <a:prstGeom prst="rect">
            <a:avLst/>
          </a:prstGeom>
          <a:ln w="12700">
            <a:miter lim="400000"/>
          </a:ln>
        </p:spPr>
      </p:pic>
      <p:pic>
        <p:nvPicPr>
          <p:cNvPr id="36" name="Image" descr="Image"/>
          <p:cNvPicPr>
            <a:picLocks noChangeAspect="1"/>
          </p:cNvPicPr>
          <p:nvPr/>
        </p:nvPicPr>
        <p:blipFill>
          <a:blip r:embed="rId2"/>
          <a:stretch>
            <a:fillRect/>
          </a:stretch>
        </p:blipFill>
        <p:spPr>
          <a:xfrm rot="5400000">
            <a:off x="23109642" y="12353681"/>
            <a:ext cx="1954518" cy="263985"/>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4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5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51" name="Texte du titre"/>
          <p:cNvSpPr txBox="1">
            <a:spLocks noGrp="1"/>
          </p:cNvSpPr>
          <p:nvPr>
            <p:ph type="title"/>
          </p:nvPr>
        </p:nvSpPr>
        <p:spPr>
          <a:xfrm>
            <a:off x="635000" y="9512300"/>
            <a:ext cx="23114000" cy="2006600"/>
          </a:xfrm>
          <a:prstGeom prst="rect">
            <a:avLst/>
          </a:prstGeom>
        </p:spPr>
        <p:txBody>
          <a:bodyPr anchor="b"/>
          <a:lstStyle/>
          <a:p>
            <a:r>
              <a:t>Texte du titre</a:t>
            </a:r>
          </a:p>
        </p:txBody>
      </p:sp>
      <p:sp>
        <p:nvSpPr>
          <p:cNvPr id="52" name="Texte niveau 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Texte niveau 1</a:t>
            </a:r>
          </a:p>
          <a:p>
            <a:pPr lvl="1"/>
            <a:r>
              <a:t>Texte niveau 2</a:t>
            </a:r>
          </a:p>
          <a:p>
            <a:pPr lvl="2"/>
            <a:r>
              <a:t>Texte niveau 3</a:t>
            </a:r>
          </a:p>
          <a:p>
            <a:pPr lvl="3"/>
            <a:r>
              <a:t>Texte niveau 4</a:t>
            </a:r>
          </a:p>
          <a:p>
            <a:pPr lvl="4"/>
            <a:r>
              <a:t>Texte niveau 5</a:t>
            </a:r>
          </a:p>
        </p:txBody>
      </p:sp>
      <p:sp>
        <p:nvSpPr>
          <p:cNvPr id="5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60" name="Texte du titre"/>
          <p:cNvSpPr txBox="1">
            <a:spLocks noGrp="1"/>
          </p:cNvSpPr>
          <p:nvPr>
            <p:ph type="title"/>
          </p:nvPr>
        </p:nvSpPr>
        <p:spPr>
          <a:xfrm>
            <a:off x="1778000" y="4533900"/>
            <a:ext cx="20828000" cy="4648200"/>
          </a:xfrm>
          <a:prstGeom prst="rect">
            <a:avLst/>
          </a:prstGeom>
        </p:spPr>
        <p:txBody>
          <a:bodyPr/>
          <a:lstStyle/>
          <a:p>
            <a:r>
              <a:t>Texte du titre</a:t>
            </a:r>
          </a:p>
        </p:txBody>
      </p:sp>
      <p:sp>
        <p:nvSpPr>
          <p:cNvPr id="6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68" name="Image"/>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69" name="Texte du titre"/>
          <p:cNvSpPr txBox="1">
            <a:spLocks noGrp="1"/>
          </p:cNvSpPr>
          <p:nvPr>
            <p:ph type="title"/>
          </p:nvPr>
        </p:nvSpPr>
        <p:spPr>
          <a:xfrm>
            <a:off x="1651000" y="952500"/>
            <a:ext cx="10223500" cy="5549900"/>
          </a:xfrm>
          <a:prstGeom prst="rect">
            <a:avLst/>
          </a:prstGeom>
        </p:spPr>
        <p:txBody>
          <a:bodyPr anchor="b"/>
          <a:lstStyle>
            <a:lvl1pPr>
              <a:defRPr sz="8400" b="0">
                <a:latin typeface="+mn-lt"/>
                <a:ea typeface="+mn-ea"/>
                <a:cs typeface="+mn-cs"/>
                <a:sym typeface="Helvetica Neue Medium"/>
              </a:defRPr>
            </a:lvl1pPr>
          </a:lstStyle>
          <a:p>
            <a:r>
              <a:t>Texte du titre</a:t>
            </a:r>
          </a:p>
        </p:txBody>
      </p:sp>
      <p:sp>
        <p:nvSpPr>
          <p:cNvPr id="70" name="Texte niveau 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Texte niveau 1</a:t>
            </a:r>
          </a:p>
          <a:p>
            <a:pPr lvl="1"/>
            <a:r>
              <a:t>Texte niveau 2</a:t>
            </a:r>
          </a:p>
          <a:p>
            <a:pPr lvl="2"/>
            <a:r>
              <a:t>Texte niveau 3</a:t>
            </a:r>
          </a:p>
          <a:p>
            <a:pPr lvl="3"/>
            <a:r>
              <a:t>Texte niveau 4</a:t>
            </a:r>
          </a:p>
          <a:p>
            <a:pPr lvl="4"/>
            <a:r>
              <a:t>Texte niveau 5</a:t>
            </a:r>
          </a:p>
        </p:txBody>
      </p:sp>
      <p:sp>
        <p:nvSpPr>
          <p:cNvPr id="7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78" name="Texte du titre"/>
          <p:cNvSpPr txBox="1">
            <a:spLocks noGrp="1"/>
          </p:cNvSpPr>
          <p:nvPr>
            <p:ph type="title"/>
          </p:nvPr>
        </p:nvSpPr>
        <p:spPr>
          <a:prstGeom prst="rect">
            <a:avLst/>
          </a:prstGeom>
        </p:spPr>
        <p:txBody>
          <a:bodyPr/>
          <a:lstStyle/>
          <a:p>
            <a:r>
              <a:t>Texte du titre</a:t>
            </a:r>
          </a:p>
        </p:txBody>
      </p:sp>
      <p:sp>
        <p:nvSpPr>
          <p:cNvPr id="7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6" name="Texte du titre"/>
          <p:cNvSpPr txBox="1">
            <a:spLocks noGrp="1"/>
          </p:cNvSpPr>
          <p:nvPr>
            <p:ph type="title"/>
          </p:nvPr>
        </p:nvSpPr>
        <p:spPr>
          <a:prstGeom prst="rect">
            <a:avLst/>
          </a:prstGeom>
        </p:spPr>
        <p:txBody>
          <a:bodyPr/>
          <a:lstStyle/>
          <a:p>
            <a:r>
              <a:t>Texte du titre</a:t>
            </a:r>
          </a:p>
        </p:txBody>
      </p:sp>
      <p:sp>
        <p:nvSpPr>
          <p:cNvPr id="87" name="Texte niveau 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Texte niveau 1</a:t>
            </a:r>
          </a:p>
          <a:p>
            <a:pPr lvl="1"/>
            <a:r>
              <a:t>Texte niveau 2</a:t>
            </a:r>
          </a:p>
          <a:p>
            <a:pPr lvl="2"/>
            <a:r>
              <a:t>Texte niveau 3</a:t>
            </a:r>
          </a:p>
          <a:p>
            <a:pPr lvl="3"/>
            <a:r>
              <a:t>Texte niveau 4</a:t>
            </a:r>
          </a:p>
          <a:p>
            <a:pPr lvl="4"/>
            <a:r>
              <a:t>Texte niveau 5</a:t>
            </a:r>
          </a:p>
        </p:txBody>
      </p:sp>
      <p:sp>
        <p:nvSpPr>
          <p:cNvPr id="8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e du titre"/>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Texte du titre</a:t>
            </a:r>
          </a:p>
        </p:txBody>
      </p:sp>
      <p:sp>
        <p:nvSpPr>
          <p:cNvPr id="3" name="Texte niveau 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Texte niveau 1</a:t>
            </a:r>
          </a:p>
          <a:p>
            <a:pPr lvl="1"/>
            <a:r>
              <a:t>Texte niveau 2</a:t>
            </a:r>
          </a:p>
          <a:p>
            <a:pPr lvl="2"/>
            <a:r>
              <a:t>Texte niveau 3</a:t>
            </a:r>
          </a:p>
          <a:p>
            <a:pPr lvl="3"/>
            <a:r>
              <a:t>Texte niveau 4</a:t>
            </a:r>
          </a:p>
          <a:p>
            <a:pPr lvl="4"/>
            <a:r>
              <a:t>Texte niveau 5</a:t>
            </a:r>
          </a:p>
        </p:txBody>
      </p:sp>
      <p:sp>
        <p:nvSpPr>
          <p:cNvPr id="4" name="Numéro de diapositive"/>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hf hdr="0" ftr="0"/>
  <p:txStyles>
    <p:titleStyle>
      <a:lvl1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1pPr>
      <a:lvl2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2pPr>
      <a:lvl3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3pPr>
      <a:lvl4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4pPr>
      <a:lvl5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5pPr>
      <a:lvl6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6pPr>
      <a:lvl7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7pPr>
      <a:lvl8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8pPr>
      <a:lvl9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D2D2E03-96CB-489B-83DF-77BF21845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977" y="546288"/>
            <a:ext cx="7701573" cy="7685359"/>
          </a:xfrm>
          <a:prstGeom prst="rect">
            <a:avLst/>
          </a:prstGeom>
        </p:spPr>
      </p:pic>
      <p:sp>
        <p:nvSpPr>
          <p:cNvPr id="151" name="_Meeting Graphic ID"/>
          <p:cNvSpPr txBox="1"/>
          <p:nvPr/>
        </p:nvSpPr>
        <p:spPr>
          <a:xfrm>
            <a:off x="13320328" y="7873353"/>
            <a:ext cx="11429432" cy="2721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gn="l">
              <a:lnSpc>
                <a:spcPct val="120000"/>
              </a:lnSpc>
              <a:defRPr sz="6600" b="0">
                <a:latin typeface="Supply-Light"/>
                <a:ea typeface="Supply-Light"/>
                <a:cs typeface="Supply-Light"/>
                <a:sym typeface="Supply-Light"/>
              </a:defRPr>
            </a:pPr>
            <a:r>
              <a:rPr lang="fr-FR" dirty="0"/>
              <a:t>_Réunion de mi-parcours</a:t>
            </a:r>
          </a:p>
          <a:p>
            <a:pPr algn="l">
              <a:lnSpc>
                <a:spcPct val="120000"/>
              </a:lnSpc>
              <a:defRPr sz="6600" b="0">
                <a:latin typeface="Supply-Light"/>
                <a:ea typeface="Supply-Light"/>
                <a:cs typeface="Supply-Light"/>
                <a:sym typeface="Supply-Light"/>
              </a:defRPr>
            </a:pPr>
            <a:r>
              <a:rPr lang="fr-FR" sz="4000" dirty="0"/>
              <a:t>Projet de Fin d’Etudes - Colin THOMAS</a:t>
            </a:r>
          </a:p>
          <a:p>
            <a:pPr algn="l">
              <a:lnSpc>
                <a:spcPct val="120000"/>
              </a:lnSpc>
              <a:defRPr sz="6600" b="0">
                <a:latin typeface="Supply-Light"/>
                <a:ea typeface="Supply-Light"/>
                <a:cs typeface="Supply-Light"/>
                <a:sym typeface="Supply-Light"/>
              </a:defRPr>
            </a:pPr>
            <a:r>
              <a:rPr lang="fr-FR" sz="4000" dirty="0"/>
              <a:t>23 Mai 2024</a:t>
            </a:r>
          </a:p>
        </p:txBody>
      </p:sp>
      <p:sp>
        <p:nvSpPr>
          <p:cNvPr id="152" name="Rectangle"/>
          <p:cNvSpPr/>
          <p:nvPr/>
        </p:nvSpPr>
        <p:spPr>
          <a:xfrm>
            <a:off x="-6259144" y="9344576"/>
            <a:ext cx="9230229"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3" name="Rectangle"/>
          <p:cNvSpPr/>
          <p:nvPr/>
        </p:nvSpPr>
        <p:spPr>
          <a:xfrm>
            <a:off x="23765949" y="1890864"/>
            <a:ext cx="9230229" cy="1244744"/>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4" name="Rectangle"/>
          <p:cNvSpPr/>
          <p:nvPr/>
        </p:nvSpPr>
        <p:spPr>
          <a:xfrm>
            <a:off x="2935859" y="10620812"/>
            <a:ext cx="1176499"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2" name="Image" descr="Image">
            <a:extLst>
              <a:ext uri="{FF2B5EF4-FFF2-40B4-BE49-F238E27FC236}">
                <a16:creationId xmlns:a16="http://schemas.microsoft.com/office/drawing/2014/main" id="{39021C69-8E7A-5E79-2B29-4DCF1B32850E}"/>
              </a:ext>
            </a:extLst>
          </p:cNvPr>
          <p:cNvPicPr>
            <a:picLocks noChangeAspect="1"/>
          </p:cNvPicPr>
          <p:nvPr/>
        </p:nvPicPr>
        <p:blipFill>
          <a:blip r:embed="rId3"/>
          <a:stretch>
            <a:fillRect/>
          </a:stretch>
        </p:blipFill>
        <p:spPr>
          <a:xfrm>
            <a:off x="13320328" y="1890864"/>
            <a:ext cx="4921038" cy="1244744"/>
          </a:xfrm>
          <a:prstGeom prst="rect">
            <a:avLst/>
          </a:prstGeom>
          <a:ln w="12700">
            <a:miter lim="400000"/>
          </a:ln>
        </p:spPr>
      </p:pic>
      <p:sp>
        <p:nvSpPr>
          <p:cNvPr id="7" name="Espace réservé du numéro de diapositive 6">
            <a:extLst>
              <a:ext uri="{FF2B5EF4-FFF2-40B4-BE49-F238E27FC236}">
                <a16:creationId xmlns:a16="http://schemas.microsoft.com/office/drawing/2014/main" id="{B57CA75D-B4CD-11FE-20E8-28FC41EEFBC5}"/>
              </a:ext>
            </a:extLst>
          </p:cNvPr>
          <p:cNvSpPr>
            <a:spLocks noGrp="1"/>
          </p:cNvSpPr>
          <p:nvPr>
            <p:ph type="sldNum" sz="quarter" idx="2"/>
          </p:nvPr>
        </p:nvSpPr>
        <p:spPr/>
        <p:txBody>
          <a:bodyPr/>
          <a:lstStyle/>
          <a:p>
            <a:fld id="{86CB4B4D-7CA3-9044-876B-883B54F8677D}" type="slidenum">
              <a:rPr lang="fr-FR" smtClean="0"/>
              <a:t>1</a:t>
            </a:fld>
            <a:endParaRPr lang="fr-F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3112564"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de l’existant</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0990188"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t>
            </a:r>
            <a:r>
              <a:rPr lang="fr-FR" sz="5400" dirty="0" err="1">
                <a:latin typeface="Supply" panose="00000500000000000000" pitchFamily="2" charset="0"/>
              </a:rPr>
              <a:t>Arturia</a:t>
            </a:r>
            <a:r>
              <a:rPr lang="fr-FR" sz="5400" dirty="0">
                <a:latin typeface="Supply" panose="00000500000000000000" pitchFamily="2" charset="0"/>
              </a:rPr>
              <a:t> Software Center</a:t>
            </a:r>
            <a:endParaRPr sz="5400" dirty="0">
              <a:latin typeface="Supply" panose="00000500000000000000" pitchFamily="2" charset="0"/>
            </a:endParaRPr>
          </a:p>
        </p:txBody>
      </p:sp>
      <p:pic>
        <p:nvPicPr>
          <p:cNvPr id="6" name="Image 5" descr="Une image contenant texte, capture d’écran, logiciel, Page web&#10;&#10;Description générée automatiquement">
            <a:extLst>
              <a:ext uri="{FF2B5EF4-FFF2-40B4-BE49-F238E27FC236}">
                <a16:creationId xmlns:a16="http://schemas.microsoft.com/office/drawing/2014/main" id="{540732F9-29D4-2AB2-B505-764D4AD8A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93" y="4439814"/>
            <a:ext cx="10990188" cy="7876494"/>
          </a:xfrm>
          <a:prstGeom prst="rect">
            <a:avLst/>
          </a:prstGeom>
        </p:spPr>
      </p:pic>
      <p:cxnSp>
        <p:nvCxnSpPr>
          <p:cNvPr id="11" name="Connecteur droit avec flèche 10">
            <a:extLst>
              <a:ext uri="{FF2B5EF4-FFF2-40B4-BE49-F238E27FC236}">
                <a16:creationId xmlns:a16="http://schemas.microsoft.com/office/drawing/2014/main" id="{BB44AF33-EE5E-D026-8B83-C8BC21D095A6}"/>
              </a:ext>
            </a:extLst>
          </p:cNvPr>
          <p:cNvCxnSpPr>
            <a:cxnSpLocks/>
          </p:cNvCxnSpPr>
          <p:nvPr/>
        </p:nvCxnSpPr>
        <p:spPr>
          <a:xfrm>
            <a:off x="11307781" y="5118606"/>
            <a:ext cx="2734866"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pic>
        <p:nvPicPr>
          <p:cNvPr id="16" name="Image 15">
            <a:extLst>
              <a:ext uri="{FF2B5EF4-FFF2-40B4-BE49-F238E27FC236}">
                <a16:creationId xmlns:a16="http://schemas.microsoft.com/office/drawing/2014/main" id="{DDA5F69E-AAC7-CBD5-5D60-88732FC5F289}"/>
              </a:ext>
            </a:extLst>
          </p:cNvPr>
          <p:cNvPicPr>
            <a:picLocks noChangeAspect="1"/>
          </p:cNvPicPr>
          <p:nvPr/>
        </p:nvPicPr>
        <p:blipFill>
          <a:blip r:embed="rId3"/>
          <a:stretch>
            <a:fillRect/>
          </a:stretch>
        </p:blipFill>
        <p:spPr>
          <a:xfrm>
            <a:off x="14274455" y="4625619"/>
            <a:ext cx="6482257" cy="985974"/>
          </a:xfrm>
          <a:prstGeom prst="rect">
            <a:avLst/>
          </a:prstGeom>
        </p:spPr>
      </p:pic>
      <p:cxnSp>
        <p:nvCxnSpPr>
          <p:cNvPr id="17" name="Connecteur droit avec flèche 16">
            <a:extLst>
              <a:ext uri="{FF2B5EF4-FFF2-40B4-BE49-F238E27FC236}">
                <a16:creationId xmlns:a16="http://schemas.microsoft.com/office/drawing/2014/main" id="{3C9BC110-D526-88AC-AB71-362B351C3C0D}"/>
              </a:ext>
            </a:extLst>
          </p:cNvPr>
          <p:cNvCxnSpPr>
            <a:cxnSpLocks/>
          </p:cNvCxnSpPr>
          <p:nvPr/>
        </p:nvCxnSpPr>
        <p:spPr>
          <a:xfrm>
            <a:off x="11307781" y="6613888"/>
            <a:ext cx="2734866"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19" name="Connecteur droit avec flèche 18">
            <a:extLst>
              <a:ext uri="{FF2B5EF4-FFF2-40B4-BE49-F238E27FC236}">
                <a16:creationId xmlns:a16="http://schemas.microsoft.com/office/drawing/2014/main" id="{FEA7D899-31B4-D4FA-A6F5-330F4D3E920E}"/>
              </a:ext>
            </a:extLst>
          </p:cNvPr>
          <p:cNvCxnSpPr>
            <a:cxnSpLocks/>
          </p:cNvCxnSpPr>
          <p:nvPr/>
        </p:nvCxnSpPr>
        <p:spPr>
          <a:xfrm>
            <a:off x="11307781" y="8184361"/>
            <a:ext cx="7039371"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Connecteur droit avec flèche 20">
            <a:extLst>
              <a:ext uri="{FF2B5EF4-FFF2-40B4-BE49-F238E27FC236}">
                <a16:creationId xmlns:a16="http://schemas.microsoft.com/office/drawing/2014/main" id="{2635CCC2-444B-DEA5-FCCF-0A2D3F63A788}"/>
              </a:ext>
            </a:extLst>
          </p:cNvPr>
          <p:cNvCxnSpPr>
            <a:cxnSpLocks/>
          </p:cNvCxnSpPr>
          <p:nvPr/>
        </p:nvCxnSpPr>
        <p:spPr>
          <a:xfrm>
            <a:off x="11307781" y="9742501"/>
            <a:ext cx="909086"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pic>
        <p:nvPicPr>
          <p:cNvPr id="24" name="Image 23">
            <a:extLst>
              <a:ext uri="{FF2B5EF4-FFF2-40B4-BE49-F238E27FC236}">
                <a16:creationId xmlns:a16="http://schemas.microsoft.com/office/drawing/2014/main" id="{039253A6-6949-0550-4337-F4D376F80898}"/>
              </a:ext>
            </a:extLst>
          </p:cNvPr>
          <p:cNvPicPr>
            <a:picLocks noChangeAspect="1"/>
          </p:cNvPicPr>
          <p:nvPr/>
        </p:nvPicPr>
        <p:blipFill>
          <a:blip r:embed="rId4"/>
          <a:stretch>
            <a:fillRect/>
          </a:stretch>
        </p:blipFill>
        <p:spPr>
          <a:xfrm>
            <a:off x="14274455" y="6068987"/>
            <a:ext cx="6482257" cy="1013175"/>
          </a:xfrm>
          <a:prstGeom prst="rect">
            <a:avLst/>
          </a:prstGeom>
        </p:spPr>
      </p:pic>
      <p:pic>
        <p:nvPicPr>
          <p:cNvPr id="26" name="Image 25">
            <a:extLst>
              <a:ext uri="{FF2B5EF4-FFF2-40B4-BE49-F238E27FC236}">
                <a16:creationId xmlns:a16="http://schemas.microsoft.com/office/drawing/2014/main" id="{8C0BEFF6-9F46-3F5A-2079-BFCEB2F34A38}"/>
              </a:ext>
            </a:extLst>
          </p:cNvPr>
          <p:cNvPicPr>
            <a:picLocks noChangeAspect="1"/>
          </p:cNvPicPr>
          <p:nvPr/>
        </p:nvPicPr>
        <p:blipFill>
          <a:blip r:embed="rId5"/>
          <a:stretch>
            <a:fillRect/>
          </a:stretch>
        </p:blipFill>
        <p:spPr>
          <a:xfrm>
            <a:off x="18347152" y="7539556"/>
            <a:ext cx="5099024" cy="4555829"/>
          </a:xfrm>
          <a:prstGeom prst="rect">
            <a:avLst/>
          </a:prstGeom>
        </p:spPr>
      </p:pic>
      <p:sp>
        <p:nvSpPr>
          <p:cNvPr id="31" name="ZoneTexte 30">
            <a:extLst>
              <a:ext uri="{FF2B5EF4-FFF2-40B4-BE49-F238E27FC236}">
                <a16:creationId xmlns:a16="http://schemas.microsoft.com/office/drawing/2014/main" id="{4DD9661B-5FCE-8C40-CD8B-255702800B51}"/>
              </a:ext>
            </a:extLst>
          </p:cNvPr>
          <p:cNvSpPr txBox="1"/>
          <p:nvPr/>
        </p:nvSpPr>
        <p:spPr>
          <a:xfrm>
            <a:off x="20878195" y="4619270"/>
            <a:ext cx="34729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_Installer des produits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2" name="ZoneTexte 31">
            <a:extLst>
              <a:ext uri="{FF2B5EF4-FFF2-40B4-BE49-F238E27FC236}">
                <a16:creationId xmlns:a16="http://schemas.microsoft.com/office/drawing/2014/main" id="{0C0E13E7-B759-B68A-B964-919A31FC28AD}"/>
              </a:ext>
            </a:extLst>
          </p:cNvPr>
          <p:cNvSpPr txBox="1"/>
          <p:nvPr/>
        </p:nvSpPr>
        <p:spPr>
          <a:xfrm>
            <a:off x="20878194" y="6079413"/>
            <a:ext cx="34729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_Gérer ses licences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3" name="ZoneTexte 32">
            <a:extLst>
              <a:ext uri="{FF2B5EF4-FFF2-40B4-BE49-F238E27FC236}">
                <a16:creationId xmlns:a16="http://schemas.microsoft.com/office/drawing/2014/main" id="{2606ACA7-962B-D41D-62C9-21832C082363}"/>
              </a:ext>
            </a:extLst>
          </p:cNvPr>
          <p:cNvSpPr txBox="1"/>
          <p:nvPr/>
        </p:nvSpPr>
        <p:spPr>
          <a:xfrm>
            <a:off x="18145313" y="12095385"/>
            <a:ext cx="5690269"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_Page de détails produits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Tree>
    <p:extLst>
      <p:ext uri="{BB962C8B-B14F-4D97-AF65-F5344CB8AC3E}">
        <p14:creationId xmlns:p14="http://schemas.microsoft.com/office/powerpoint/2010/main" val="20690967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3112564"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de l’existant</a:t>
            </a:r>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932947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a:t>
            </a:r>
            <a:endParaRPr sz="5400" dirty="0">
              <a:latin typeface="Supply" panose="00000500000000000000" pitchFamily="2" charset="0"/>
            </a:endParaRPr>
          </a:p>
        </p:txBody>
      </p:sp>
      <p:pic>
        <p:nvPicPr>
          <p:cNvPr id="6" name="Image 5" descr="Une image contenant piano, texte, clavier, Appareils électroniques&#10;&#10;Description générée automatiquement">
            <a:extLst>
              <a:ext uri="{FF2B5EF4-FFF2-40B4-BE49-F238E27FC236}">
                <a16:creationId xmlns:a16="http://schemas.microsoft.com/office/drawing/2014/main" id="{EC08C5C0-3F47-EAAF-E37C-99C79FF33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157" y="4700141"/>
            <a:ext cx="11408129" cy="6462320"/>
          </a:xfrm>
          <a:prstGeom prst="rect">
            <a:avLst/>
          </a:prstGeom>
        </p:spPr>
      </p:pic>
      <p:sp>
        <p:nvSpPr>
          <p:cNvPr id="11" name="Rectangle 10">
            <a:extLst>
              <a:ext uri="{FF2B5EF4-FFF2-40B4-BE49-F238E27FC236}">
                <a16:creationId xmlns:a16="http://schemas.microsoft.com/office/drawing/2014/main" id="{DDF0E5AC-535A-D984-98EE-A6E02D4001E0}"/>
              </a:ext>
            </a:extLst>
          </p:cNvPr>
          <p:cNvSpPr/>
          <p:nvPr/>
        </p:nvSpPr>
        <p:spPr>
          <a:xfrm>
            <a:off x="6775938" y="5111262"/>
            <a:ext cx="1735016" cy="6002215"/>
          </a:xfrm>
          <a:prstGeom prst="rect">
            <a:avLst/>
          </a:prstGeom>
          <a:noFill/>
          <a:ln w="508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550CD435-3FA0-6A1F-0D33-70795C6DC951}"/>
              </a:ext>
            </a:extLst>
          </p:cNvPr>
          <p:cNvSpPr/>
          <p:nvPr/>
        </p:nvSpPr>
        <p:spPr>
          <a:xfrm>
            <a:off x="8529173" y="9519138"/>
            <a:ext cx="9673113" cy="1594339"/>
          </a:xfrm>
          <a:prstGeom prst="rect">
            <a:avLst/>
          </a:prstGeom>
          <a:noFill/>
          <a:ln w="508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F9C13536-B546-E756-6194-E7E983C6B235}"/>
              </a:ext>
            </a:extLst>
          </p:cNvPr>
          <p:cNvSpPr/>
          <p:nvPr/>
        </p:nvSpPr>
        <p:spPr>
          <a:xfrm>
            <a:off x="16811197" y="5111262"/>
            <a:ext cx="1409308" cy="398584"/>
          </a:xfrm>
          <a:prstGeom prst="rect">
            <a:avLst/>
          </a:prstGeom>
          <a:noFill/>
          <a:ln w="508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ZoneTexte 15">
            <a:extLst>
              <a:ext uri="{FF2B5EF4-FFF2-40B4-BE49-F238E27FC236}">
                <a16:creationId xmlns:a16="http://schemas.microsoft.com/office/drawing/2014/main" id="{6C6946D9-B747-1B8A-7CDC-2AFD6278F758}"/>
              </a:ext>
            </a:extLst>
          </p:cNvPr>
          <p:cNvSpPr txBox="1"/>
          <p:nvPr/>
        </p:nvSpPr>
        <p:spPr>
          <a:xfrm>
            <a:off x="519787" y="5509846"/>
            <a:ext cx="4248497"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Système de fichiers de sauvegarde de paramètres</a:t>
            </a:r>
          </a:p>
        </p:txBody>
      </p:sp>
      <p:sp>
        <p:nvSpPr>
          <p:cNvPr id="17" name="ZoneTexte 16">
            <a:extLst>
              <a:ext uri="{FF2B5EF4-FFF2-40B4-BE49-F238E27FC236}">
                <a16:creationId xmlns:a16="http://schemas.microsoft.com/office/drawing/2014/main" id="{23E1AE9A-7154-8379-0FD4-E7734A4DA31B}"/>
              </a:ext>
            </a:extLst>
          </p:cNvPr>
          <p:cNvSpPr txBox="1"/>
          <p:nvPr/>
        </p:nvSpPr>
        <p:spPr>
          <a:xfrm>
            <a:off x="9867510" y="11854868"/>
            <a:ext cx="574763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Paramètres de préréglage</a:t>
            </a:r>
          </a:p>
        </p:txBody>
      </p:sp>
      <p:sp>
        <p:nvSpPr>
          <p:cNvPr id="18" name="ZoneTexte 17">
            <a:extLst>
              <a:ext uri="{FF2B5EF4-FFF2-40B4-BE49-F238E27FC236}">
                <a16:creationId xmlns:a16="http://schemas.microsoft.com/office/drawing/2014/main" id="{9D58F2F6-9076-7BE6-D54A-E840B5B25A54}"/>
              </a:ext>
            </a:extLst>
          </p:cNvPr>
          <p:cNvSpPr txBox="1"/>
          <p:nvPr/>
        </p:nvSpPr>
        <p:spPr>
          <a:xfrm>
            <a:off x="19141727" y="4797593"/>
            <a:ext cx="574763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Accès aux p</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aramètres globaux</a:t>
            </a:r>
          </a:p>
        </p:txBody>
      </p:sp>
      <p:cxnSp>
        <p:nvCxnSpPr>
          <p:cNvPr id="20" name="Connecteur droit avec flèche 19">
            <a:extLst>
              <a:ext uri="{FF2B5EF4-FFF2-40B4-BE49-F238E27FC236}">
                <a16:creationId xmlns:a16="http://schemas.microsoft.com/office/drawing/2014/main" id="{5E0C8FDC-1BA7-C55E-2684-D465ED022E3A}"/>
              </a:ext>
            </a:extLst>
          </p:cNvPr>
          <p:cNvCxnSpPr>
            <a:stCxn id="16" idx="3"/>
          </p:cNvCxnSpPr>
          <p:nvPr/>
        </p:nvCxnSpPr>
        <p:spPr>
          <a:xfrm flipV="1">
            <a:off x="4768284" y="6253639"/>
            <a:ext cx="2007654"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Connecteur droit avec flèche 20">
            <a:extLst>
              <a:ext uri="{FF2B5EF4-FFF2-40B4-BE49-F238E27FC236}">
                <a16:creationId xmlns:a16="http://schemas.microsoft.com/office/drawing/2014/main" id="{79E9443C-D8F6-D183-ABDC-70C4D320FF97}"/>
              </a:ext>
            </a:extLst>
          </p:cNvPr>
          <p:cNvCxnSpPr>
            <a:cxnSpLocks/>
            <a:stCxn id="17" idx="0"/>
          </p:cNvCxnSpPr>
          <p:nvPr/>
        </p:nvCxnSpPr>
        <p:spPr>
          <a:xfrm flipV="1">
            <a:off x="12741325" y="11162461"/>
            <a:ext cx="0" cy="69240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Connecteur droit avec flèche 23">
            <a:extLst>
              <a:ext uri="{FF2B5EF4-FFF2-40B4-BE49-F238E27FC236}">
                <a16:creationId xmlns:a16="http://schemas.microsoft.com/office/drawing/2014/main" id="{05EF103A-5704-F639-6C44-B1E1202E50DE}"/>
              </a:ext>
            </a:extLst>
          </p:cNvPr>
          <p:cNvCxnSpPr>
            <a:cxnSpLocks/>
            <a:stCxn id="18" idx="1"/>
            <a:endCxn id="15" idx="3"/>
          </p:cNvCxnSpPr>
          <p:nvPr/>
        </p:nvCxnSpPr>
        <p:spPr>
          <a:xfrm flipH="1">
            <a:off x="18220505" y="5310554"/>
            <a:ext cx="921222"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6089476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3112564"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de l’existant</a:t>
            </a:r>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932947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a:t>
            </a:r>
            <a:endParaRPr sz="5400" dirty="0">
              <a:latin typeface="Supply" panose="00000500000000000000" pitchFamily="2" charset="0"/>
            </a:endParaRPr>
          </a:p>
        </p:txBody>
      </p:sp>
      <p:pic>
        <p:nvPicPr>
          <p:cNvPr id="6" name="Image 5" descr="Une image contenant piano, texte, clavier, Appareils électroniques&#10;&#10;Description générée automatiquement">
            <a:extLst>
              <a:ext uri="{FF2B5EF4-FFF2-40B4-BE49-F238E27FC236}">
                <a16:creationId xmlns:a16="http://schemas.microsoft.com/office/drawing/2014/main" id="{EC08C5C0-3F47-EAAF-E37C-99C79FF33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157" y="4700141"/>
            <a:ext cx="11408129" cy="6462320"/>
          </a:xfrm>
          <a:prstGeom prst="rect">
            <a:avLst/>
          </a:prstGeom>
        </p:spPr>
      </p:pic>
      <p:sp>
        <p:nvSpPr>
          <p:cNvPr id="11" name="Rectangle 10">
            <a:extLst>
              <a:ext uri="{FF2B5EF4-FFF2-40B4-BE49-F238E27FC236}">
                <a16:creationId xmlns:a16="http://schemas.microsoft.com/office/drawing/2014/main" id="{DDF0E5AC-535A-D984-98EE-A6E02D4001E0}"/>
              </a:ext>
            </a:extLst>
          </p:cNvPr>
          <p:cNvSpPr/>
          <p:nvPr/>
        </p:nvSpPr>
        <p:spPr>
          <a:xfrm>
            <a:off x="6775938" y="5111262"/>
            <a:ext cx="1735016" cy="6002215"/>
          </a:xfrm>
          <a:prstGeom prst="rect">
            <a:avLst/>
          </a:prstGeom>
          <a:noFill/>
          <a:ln w="508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550CD435-3FA0-6A1F-0D33-70795C6DC951}"/>
              </a:ext>
            </a:extLst>
          </p:cNvPr>
          <p:cNvSpPr/>
          <p:nvPr/>
        </p:nvSpPr>
        <p:spPr>
          <a:xfrm>
            <a:off x="8529173" y="9519138"/>
            <a:ext cx="9673113" cy="1594339"/>
          </a:xfrm>
          <a:prstGeom prst="rect">
            <a:avLst/>
          </a:prstGeom>
          <a:noFill/>
          <a:ln w="508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F9C13536-B546-E756-6194-E7E983C6B235}"/>
              </a:ext>
            </a:extLst>
          </p:cNvPr>
          <p:cNvSpPr/>
          <p:nvPr/>
        </p:nvSpPr>
        <p:spPr>
          <a:xfrm>
            <a:off x="16811197" y="5111262"/>
            <a:ext cx="1409308" cy="398584"/>
          </a:xfrm>
          <a:prstGeom prst="rect">
            <a:avLst/>
          </a:prstGeom>
          <a:noFill/>
          <a:ln w="508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ZoneTexte 15">
            <a:extLst>
              <a:ext uri="{FF2B5EF4-FFF2-40B4-BE49-F238E27FC236}">
                <a16:creationId xmlns:a16="http://schemas.microsoft.com/office/drawing/2014/main" id="{6C6946D9-B747-1B8A-7CDC-2AFD6278F758}"/>
              </a:ext>
            </a:extLst>
          </p:cNvPr>
          <p:cNvSpPr txBox="1"/>
          <p:nvPr/>
        </p:nvSpPr>
        <p:spPr>
          <a:xfrm>
            <a:off x="519787" y="5509846"/>
            <a:ext cx="4248497"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Système de fichiers de sauvegarde de paramètres</a:t>
            </a:r>
          </a:p>
        </p:txBody>
      </p:sp>
      <p:sp>
        <p:nvSpPr>
          <p:cNvPr id="17" name="ZoneTexte 16">
            <a:extLst>
              <a:ext uri="{FF2B5EF4-FFF2-40B4-BE49-F238E27FC236}">
                <a16:creationId xmlns:a16="http://schemas.microsoft.com/office/drawing/2014/main" id="{23E1AE9A-7154-8379-0FD4-E7734A4DA31B}"/>
              </a:ext>
            </a:extLst>
          </p:cNvPr>
          <p:cNvSpPr txBox="1"/>
          <p:nvPr/>
        </p:nvSpPr>
        <p:spPr>
          <a:xfrm>
            <a:off x="9867510" y="11854868"/>
            <a:ext cx="574763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Paramètres de préréglage</a:t>
            </a:r>
          </a:p>
        </p:txBody>
      </p:sp>
      <p:sp>
        <p:nvSpPr>
          <p:cNvPr id="18" name="ZoneTexte 17">
            <a:extLst>
              <a:ext uri="{FF2B5EF4-FFF2-40B4-BE49-F238E27FC236}">
                <a16:creationId xmlns:a16="http://schemas.microsoft.com/office/drawing/2014/main" id="{9D58F2F6-9076-7BE6-D54A-E840B5B25A54}"/>
              </a:ext>
            </a:extLst>
          </p:cNvPr>
          <p:cNvSpPr txBox="1"/>
          <p:nvPr/>
        </p:nvSpPr>
        <p:spPr>
          <a:xfrm>
            <a:off x="19141727" y="4797593"/>
            <a:ext cx="574763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Accès aux p</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aramètres globaux</a:t>
            </a:r>
          </a:p>
        </p:txBody>
      </p:sp>
      <p:cxnSp>
        <p:nvCxnSpPr>
          <p:cNvPr id="20" name="Connecteur droit avec flèche 19">
            <a:extLst>
              <a:ext uri="{FF2B5EF4-FFF2-40B4-BE49-F238E27FC236}">
                <a16:creationId xmlns:a16="http://schemas.microsoft.com/office/drawing/2014/main" id="{5E0C8FDC-1BA7-C55E-2684-D465ED022E3A}"/>
              </a:ext>
            </a:extLst>
          </p:cNvPr>
          <p:cNvCxnSpPr>
            <a:stCxn id="16" idx="3"/>
          </p:cNvCxnSpPr>
          <p:nvPr/>
        </p:nvCxnSpPr>
        <p:spPr>
          <a:xfrm flipV="1">
            <a:off x="4768284" y="6253639"/>
            <a:ext cx="2007654"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Connecteur droit avec flèche 20">
            <a:extLst>
              <a:ext uri="{FF2B5EF4-FFF2-40B4-BE49-F238E27FC236}">
                <a16:creationId xmlns:a16="http://schemas.microsoft.com/office/drawing/2014/main" id="{79E9443C-D8F6-D183-ABDC-70C4D320FF97}"/>
              </a:ext>
            </a:extLst>
          </p:cNvPr>
          <p:cNvCxnSpPr>
            <a:cxnSpLocks/>
            <a:stCxn id="17" idx="0"/>
          </p:cNvCxnSpPr>
          <p:nvPr/>
        </p:nvCxnSpPr>
        <p:spPr>
          <a:xfrm flipV="1">
            <a:off x="12741325" y="11162461"/>
            <a:ext cx="0" cy="69240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Connecteur droit avec flèche 23">
            <a:extLst>
              <a:ext uri="{FF2B5EF4-FFF2-40B4-BE49-F238E27FC236}">
                <a16:creationId xmlns:a16="http://schemas.microsoft.com/office/drawing/2014/main" id="{05EF103A-5704-F639-6C44-B1E1202E50DE}"/>
              </a:ext>
            </a:extLst>
          </p:cNvPr>
          <p:cNvCxnSpPr>
            <a:cxnSpLocks/>
            <a:stCxn id="18" idx="1"/>
            <a:endCxn id="15" idx="3"/>
          </p:cNvCxnSpPr>
          <p:nvPr/>
        </p:nvCxnSpPr>
        <p:spPr>
          <a:xfrm flipH="1">
            <a:off x="18220505" y="5310554"/>
            <a:ext cx="921222"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325612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9740982"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_Présentation du sujet de stage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pic>
        <p:nvPicPr>
          <p:cNvPr id="3" name="Image 2" descr="Une image contenant texte, capture d’écran, Rectangle, diagramme&#10;&#10;Description générée automatiquement">
            <a:extLst>
              <a:ext uri="{FF2B5EF4-FFF2-40B4-BE49-F238E27FC236}">
                <a16:creationId xmlns:a16="http://schemas.microsoft.com/office/drawing/2014/main" id="{FDB8807F-FAEC-2C2B-9590-AFC6984AA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039" y="4584219"/>
            <a:ext cx="12013485" cy="8040337"/>
          </a:xfrm>
          <a:prstGeom prst="rect">
            <a:avLst/>
          </a:prstGeom>
        </p:spPr>
      </p:pic>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804821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_Architecture de l’</a:t>
            </a:r>
            <a:r>
              <a:rPr lang="fr-FR" sz="5400" dirty="0" err="1">
                <a:latin typeface="Supply" panose="00000500000000000000" pitchFamily="2" charset="0"/>
              </a:rPr>
              <a:t>Unified</a:t>
            </a:r>
            <a:r>
              <a:rPr lang="fr-FR" sz="5400" dirty="0">
                <a:latin typeface="Supply" panose="00000500000000000000" pitchFamily="2" charset="0"/>
              </a:rPr>
              <a:t> Control Center</a:t>
            </a:r>
            <a:endParaRPr sz="5400" dirty="0">
              <a:latin typeface="Supply" panose="00000500000000000000" pitchFamily="2" charset="0"/>
            </a:endParaRPr>
          </a:p>
        </p:txBody>
      </p:sp>
      <p:pic>
        <p:nvPicPr>
          <p:cNvPr id="8" name="Image 7">
            <a:extLst>
              <a:ext uri="{FF2B5EF4-FFF2-40B4-BE49-F238E27FC236}">
                <a16:creationId xmlns:a16="http://schemas.microsoft.com/office/drawing/2014/main" id="{9769A834-A910-95CA-4585-50698F3C9503}"/>
              </a:ext>
            </a:extLst>
          </p:cNvPr>
          <p:cNvPicPr>
            <a:picLocks noChangeAspect="1"/>
          </p:cNvPicPr>
          <p:nvPr/>
        </p:nvPicPr>
        <p:blipFill>
          <a:blip r:embed="rId3"/>
          <a:stretch>
            <a:fillRect/>
          </a:stretch>
        </p:blipFill>
        <p:spPr>
          <a:xfrm>
            <a:off x="15713574" y="5345158"/>
            <a:ext cx="3131711" cy="2746664"/>
          </a:xfrm>
          <a:prstGeom prst="rect">
            <a:avLst/>
          </a:prstGeom>
        </p:spPr>
      </p:pic>
      <p:sp>
        <p:nvSpPr>
          <p:cNvPr id="9" name="ZoneTexte 8">
            <a:extLst>
              <a:ext uri="{FF2B5EF4-FFF2-40B4-BE49-F238E27FC236}">
                <a16:creationId xmlns:a16="http://schemas.microsoft.com/office/drawing/2014/main" id="{0898E6A1-23F7-CF7E-5096-8A1EBA7EB1DD}"/>
              </a:ext>
            </a:extLst>
          </p:cNvPr>
          <p:cNvSpPr txBox="1"/>
          <p:nvPr/>
        </p:nvSpPr>
        <p:spPr>
          <a:xfrm>
            <a:off x="15872369" y="8091822"/>
            <a:ext cx="262566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Fichiers d’un module</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Tree>
    <p:extLst>
      <p:ext uri="{BB962C8B-B14F-4D97-AF65-F5344CB8AC3E}">
        <p14:creationId xmlns:p14="http://schemas.microsoft.com/office/powerpoint/2010/main" val="151985244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9740982"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_Présentation du sujet de stage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pic>
        <p:nvPicPr>
          <p:cNvPr id="3" name="Image 2" descr="Une image contenant texte, capture d’écran, Rectangle, diagramme&#10;&#10;Description générée automatiquement">
            <a:extLst>
              <a:ext uri="{FF2B5EF4-FFF2-40B4-BE49-F238E27FC236}">
                <a16:creationId xmlns:a16="http://schemas.microsoft.com/office/drawing/2014/main" id="{FDB8807F-FAEC-2C2B-9590-AFC6984AA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039" y="4584219"/>
            <a:ext cx="12013485" cy="8040337"/>
          </a:xfrm>
          <a:prstGeom prst="rect">
            <a:avLst/>
          </a:prstGeom>
        </p:spPr>
      </p:pic>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804821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_Architecture de l’</a:t>
            </a:r>
            <a:r>
              <a:rPr lang="fr-FR" sz="5400" dirty="0" err="1">
                <a:latin typeface="Supply" panose="00000500000000000000" pitchFamily="2" charset="0"/>
              </a:rPr>
              <a:t>Unified</a:t>
            </a:r>
            <a:r>
              <a:rPr lang="fr-FR" sz="5400" dirty="0">
                <a:latin typeface="Supply" panose="00000500000000000000" pitchFamily="2" charset="0"/>
              </a:rPr>
              <a:t> Control Center</a:t>
            </a:r>
            <a:endParaRPr sz="5400" dirty="0">
              <a:latin typeface="Supply" panose="00000500000000000000" pitchFamily="2" charset="0"/>
            </a:endParaRPr>
          </a:p>
        </p:txBody>
      </p:sp>
      <p:pic>
        <p:nvPicPr>
          <p:cNvPr id="8" name="Image 7">
            <a:extLst>
              <a:ext uri="{FF2B5EF4-FFF2-40B4-BE49-F238E27FC236}">
                <a16:creationId xmlns:a16="http://schemas.microsoft.com/office/drawing/2014/main" id="{9769A834-A910-95CA-4585-50698F3C9503}"/>
              </a:ext>
            </a:extLst>
          </p:cNvPr>
          <p:cNvPicPr>
            <a:picLocks noChangeAspect="1"/>
          </p:cNvPicPr>
          <p:nvPr/>
        </p:nvPicPr>
        <p:blipFill>
          <a:blip r:embed="rId3"/>
          <a:stretch>
            <a:fillRect/>
          </a:stretch>
        </p:blipFill>
        <p:spPr>
          <a:xfrm>
            <a:off x="15713574" y="5345158"/>
            <a:ext cx="3131711" cy="2746664"/>
          </a:xfrm>
          <a:prstGeom prst="rect">
            <a:avLst/>
          </a:prstGeom>
        </p:spPr>
      </p:pic>
      <p:sp>
        <p:nvSpPr>
          <p:cNvPr id="9" name="ZoneTexte 8">
            <a:extLst>
              <a:ext uri="{FF2B5EF4-FFF2-40B4-BE49-F238E27FC236}">
                <a16:creationId xmlns:a16="http://schemas.microsoft.com/office/drawing/2014/main" id="{0898E6A1-23F7-CF7E-5096-8A1EBA7EB1DD}"/>
              </a:ext>
            </a:extLst>
          </p:cNvPr>
          <p:cNvSpPr txBox="1"/>
          <p:nvPr/>
        </p:nvSpPr>
        <p:spPr>
          <a:xfrm>
            <a:off x="15872369" y="8091822"/>
            <a:ext cx="262566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Fichiers d’un module</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Tree>
    <p:extLst>
      <p:ext uri="{BB962C8B-B14F-4D97-AF65-F5344CB8AC3E}">
        <p14:creationId xmlns:p14="http://schemas.microsoft.com/office/powerpoint/2010/main" val="34238705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172" name="Rectangle"/>
          <p:cNvSpPr/>
          <p:nvPr/>
        </p:nvSpPr>
        <p:spPr>
          <a:xfrm>
            <a:off x="15673744" y="10605297"/>
            <a:ext cx="1144735"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3" name="Rectangle"/>
          <p:cNvSpPr/>
          <p:nvPr/>
        </p:nvSpPr>
        <p:spPr>
          <a:xfrm>
            <a:off x="16826791" y="1872841"/>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74" name="Image" descr="Image"/>
          <p:cNvPicPr>
            <a:picLocks noChangeAspect="1"/>
          </p:cNvPicPr>
          <p:nvPr/>
        </p:nvPicPr>
        <p:blipFill>
          <a:blip r:embed="rId2"/>
          <a:srcRect b="32345"/>
          <a:stretch>
            <a:fillRect/>
          </a:stretch>
        </p:blipFill>
        <p:spPr>
          <a:xfrm>
            <a:off x="16823252" y="3118682"/>
            <a:ext cx="8360416" cy="7453236"/>
          </a:xfrm>
          <a:prstGeom prst="rect">
            <a:avLst/>
          </a:prstGeom>
          <a:ln w="12700">
            <a:miter lim="400000"/>
          </a:ln>
        </p:spPr>
      </p:pic>
      <p:sp>
        <p:nvSpPr>
          <p:cNvPr id="175" name="_Welcome…"/>
          <p:cNvSpPr txBox="1"/>
          <p:nvPr/>
        </p:nvSpPr>
        <p:spPr>
          <a:xfrm>
            <a:off x="-240232" y="1245186"/>
            <a:ext cx="13322301" cy="924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20000" b="0">
                <a:solidFill>
                  <a:srgbClr val="ECECEC"/>
                </a:solidFill>
                <a:latin typeface="Supply-UltraLight"/>
                <a:ea typeface="Supply-UltraLight"/>
                <a:cs typeface="Supply-UltraLight"/>
                <a:sym typeface="Supply-UltraLight"/>
              </a:defRPr>
            </a:pPr>
            <a:r>
              <a:rPr dirty="0"/>
              <a:t>_Welcome</a:t>
            </a:r>
          </a:p>
          <a:p>
            <a:pPr algn="l">
              <a:defRPr sz="20000" b="0">
                <a:solidFill>
                  <a:srgbClr val="ECECEC"/>
                </a:solidFill>
                <a:latin typeface="Supply-UltraLight"/>
                <a:ea typeface="Supply-UltraLight"/>
                <a:cs typeface="Supply-UltraLight"/>
                <a:sym typeface="Supply-UltraLight"/>
              </a:defRPr>
            </a:pPr>
            <a:r>
              <a:rPr dirty="0"/>
              <a:t>    to the</a:t>
            </a:r>
            <a:br>
              <a:rPr dirty="0"/>
            </a:br>
            <a:r>
              <a:rPr dirty="0"/>
              <a:t>Brutes</a:t>
            </a:r>
          </a:p>
        </p:txBody>
      </p:sp>
      <p:sp>
        <p:nvSpPr>
          <p:cNvPr id="176" name="Rectangle"/>
          <p:cNvSpPr/>
          <p:nvPr/>
        </p:nvSpPr>
        <p:spPr>
          <a:xfrm>
            <a:off x="11022462" y="13098229"/>
            <a:ext cx="464761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p:cNvSpPr/>
          <p:nvPr/>
        </p:nvSpPr>
        <p:spPr>
          <a:xfrm>
            <a:off x="6433258" y="1878799"/>
            <a:ext cx="17360820"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7" name="Rectangle"/>
          <p:cNvSpPr/>
          <p:nvPr/>
        </p:nvSpPr>
        <p:spPr>
          <a:xfrm>
            <a:off x="-4006592" y="641085"/>
            <a:ext cx="17360821"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8"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9" name="Rectangle"/>
          <p:cNvSpPr/>
          <p:nvPr/>
        </p:nvSpPr>
        <p:spPr>
          <a:xfrm>
            <a:off x="6435999" y="5617438"/>
            <a:ext cx="7999002" cy="1244743"/>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0"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191"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92" name="Image" descr="Image"/>
          <p:cNvPicPr>
            <a:picLocks noChangeAspect="1"/>
          </p:cNvPicPr>
          <p:nvPr/>
        </p:nvPicPr>
        <p:blipFill>
          <a:blip r:embed="rId2"/>
          <a:stretch>
            <a:fillRect/>
          </a:stretch>
        </p:blipFill>
        <p:spPr>
          <a:xfrm>
            <a:off x="6660977" y="551683"/>
            <a:ext cx="17108581" cy="1122385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195" name="Image" descr="Image"/>
          <p:cNvPicPr>
            <a:picLocks noChangeAspect="1"/>
          </p:cNvPicPr>
          <p:nvPr/>
        </p:nvPicPr>
        <p:blipFill>
          <a:blip r:embed="rId2"/>
          <a:stretch>
            <a:fillRect/>
          </a:stretch>
        </p:blipFill>
        <p:spPr>
          <a:xfrm>
            <a:off x="-10551268" y="-45201"/>
            <a:ext cx="38567172" cy="19163064"/>
          </a:xfrm>
          <a:prstGeom prst="rect">
            <a:avLst/>
          </a:prstGeom>
          <a:ln w="12700">
            <a:miter lim="400000"/>
          </a:ln>
        </p:spPr>
      </p:pic>
      <p:sp>
        <p:nvSpPr>
          <p:cNvPr id="196" name="_Lorem      Ipsum"/>
          <p:cNvSpPr txBox="1"/>
          <p:nvPr/>
        </p:nvSpPr>
        <p:spPr>
          <a:xfrm>
            <a:off x="-240232" y="1245186"/>
            <a:ext cx="12001501" cy="619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20000" b="0">
                <a:solidFill>
                  <a:srgbClr val="ECECEC"/>
                </a:solidFill>
                <a:latin typeface="Supply-UltraLight"/>
                <a:ea typeface="Supply-UltraLight"/>
                <a:cs typeface="Supply-UltraLight"/>
                <a:sym typeface="Supply-UltraLight"/>
              </a:defRPr>
            </a:pPr>
            <a:r>
              <a:t>_Lorem </a:t>
            </a:r>
            <a:br/>
            <a:r>
              <a:t>    Ipsum</a:t>
            </a:r>
          </a:p>
        </p:txBody>
      </p:sp>
      <p:sp>
        <p:nvSpPr>
          <p:cNvPr id="197" name="Creating intuitive music-making experience…"/>
          <p:cNvSpPr txBox="1"/>
          <p:nvPr/>
        </p:nvSpPr>
        <p:spPr>
          <a:xfrm>
            <a:off x="15641079" y="1707543"/>
            <a:ext cx="5644112" cy="604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b="0">
                <a:solidFill>
                  <a:srgbClr val="FFFFFF"/>
                </a:solidFill>
                <a:latin typeface="Supply-Light"/>
                <a:ea typeface="Supply-Light"/>
                <a:cs typeface="Supply-Light"/>
                <a:sym typeface="Supply-Light"/>
              </a:defRPr>
            </a:pPr>
            <a:r>
              <a:t>Creating intuitive</a:t>
            </a:r>
            <a:br/>
            <a:r>
              <a:t>music-making experience</a:t>
            </a:r>
          </a:p>
          <a:p>
            <a:pPr algn="l">
              <a:defRPr b="0">
                <a:solidFill>
                  <a:srgbClr val="FFFFFF"/>
                </a:solidFill>
                <a:latin typeface="Supply-Light"/>
                <a:ea typeface="Supply-Light"/>
                <a:cs typeface="Supply-Light"/>
                <a:sym typeface="Supply-Light"/>
              </a:defRPr>
            </a:pPr>
            <a:r>
              <a:t>is our ‘raison d’être’. We use all the knowledge of our passionate engineers to keep our product grounded, easy and practical. Driven</a:t>
            </a:r>
            <a:br/>
            <a:r>
              <a:t>by the same spirit as</a:t>
            </a:r>
            <a:br/>
            <a:r>
              <a:t>our users, all our products are engineered with a human-centric approach.</a:t>
            </a:r>
          </a:p>
        </p:txBody>
      </p:sp>
      <p:sp>
        <p:nvSpPr>
          <p:cNvPr id="198" name="Rectangle"/>
          <p:cNvSpPr/>
          <p:nvPr/>
        </p:nvSpPr>
        <p:spPr>
          <a:xfrm>
            <a:off x="23769608" y="10605297"/>
            <a:ext cx="1144735"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9" name="Rectangle"/>
          <p:cNvSpPr/>
          <p:nvPr/>
        </p:nvSpPr>
        <p:spPr>
          <a:xfrm>
            <a:off x="-11257900" y="5616323"/>
            <a:ext cx="13066289" cy="1244743"/>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tangle"/>
          <p:cNvSpPr/>
          <p:nvPr/>
        </p:nvSpPr>
        <p:spPr>
          <a:xfrm>
            <a:off x="-4006592" y="641085"/>
            <a:ext cx="17360821"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2" name="Rectangle"/>
          <p:cNvSpPr/>
          <p:nvPr/>
        </p:nvSpPr>
        <p:spPr>
          <a:xfrm>
            <a:off x="7719021" y="1888070"/>
            <a:ext cx="7968373" cy="1244743"/>
          </a:xfrm>
          <a:prstGeom prst="rect">
            <a:avLst/>
          </a:prstGeom>
          <a:solidFill>
            <a:srgbClr val="FDA54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3" name="Rectangle"/>
          <p:cNvSpPr/>
          <p:nvPr/>
        </p:nvSpPr>
        <p:spPr>
          <a:xfrm>
            <a:off x="625957" y="3135054"/>
            <a:ext cx="12713861" cy="1232044"/>
          </a:xfrm>
          <a:prstGeom prst="rect">
            <a:avLst/>
          </a:prstGeom>
          <a:solidFill>
            <a:srgbClr val="E4FA6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4" name="Rectangle"/>
          <p:cNvSpPr/>
          <p:nvPr/>
        </p:nvSpPr>
        <p:spPr>
          <a:xfrm>
            <a:off x="5285814" y="4369339"/>
            <a:ext cx="12713861" cy="1244743"/>
          </a:xfrm>
          <a:prstGeom prst="rect">
            <a:avLst/>
          </a:prstGeom>
          <a:solidFill>
            <a:srgbClr val="FDA54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5" name="Rectangle"/>
          <p:cNvSpPr/>
          <p:nvPr/>
        </p:nvSpPr>
        <p:spPr>
          <a:xfrm>
            <a:off x="18005948" y="5616323"/>
            <a:ext cx="13066289" cy="1244743"/>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6" name="Rectangle"/>
          <p:cNvSpPr/>
          <p:nvPr/>
        </p:nvSpPr>
        <p:spPr>
          <a:xfrm>
            <a:off x="-2037126" y="6863307"/>
            <a:ext cx="13066289" cy="1244744"/>
          </a:xfrm>
          <a:prstGeom prst="rect">
            <a:avLst/>
          </a:prstGeom>
          <a:solidFill>
            <a:srgbClr val="8550F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7" name="Rectangle"/>
          <p:cNvSpPr/>
          <p:nvPr/>
        </p:nvSpPr>
        <p:spPr>
          <a:xfrm>
            <a:off x="7569239" y="8097591"/>
            <a:ext cx="12713861" cy="1244744"/>
          </a:xfrm>
          <a:prstGeom prst="rect">
            <a:avLst/>
          </a:prstGeom>
          <a:solidFill>
            <a:srgbClr val="152FF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8" name="Rectangle"/>
          <p:cNvSpPr/>
          <p:nvPr/>
        </p:nvSpPr>
        <p:spPr>
          <a:xfrm>
            <a:off x="4117204" y="9344576"/>
            <a:ext cx="9230229"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9" name="Rectangle"/>
          <p:cNvSpPr/>
          <p:nvPr/>
        </p:nvSpPr>
        <p:spPr>
          <a:xfrm>
            <a:off x="12239221" y="10604260"/>
            <a:ext cx="12713861" cy="1244744"/>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0"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1" name="Rectangle"/>
          <p:cNvSpPr/>
          <p:nvPr/>
        </p:nvSpPr>
        <p:spPr>
          <a:xfrm>
            <a:off x="13332804" y="-605899"/>
            <a:ext cx="13066289" cy="1244744"/>
          </a:xfrm>
          <a:prstGeom prst="rect">
            <a:avLst/>
          </a:prstGeom>
          <a:solidFill>
            <a:srgbClr val="152FF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2" name="Rectangle"/>
          <p:cNvSpPr/>
          <p:nvPr/>
        </p:nvSpPr>
        <p:spPr>
          <a:xfrm>
            <a:off x="12224070" y="13098229"/>
            <a:ext cx="13066288"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Espace réservé du numéro de diapositive 1">
            <a:extLst>
              <a:ext uri="{FF2B5EF4-FFF2-40B4-BE49-F238E27FC236}">
                <a16:creationId xmlns:a16="http://schemas.microsoft.com/office/drawing/2014/main" id="{99D2D97F-F668-5C8F-EB08-BF2F1DBAD0C1}"/>
              </a:ext>
            </a:extLst>
          </p:cNvPr>
          <p:cNvSpPr>
            <a:spLocks noGrp="1"/>
          </p:cNvSpPr>
          <p:nvPr>
            <p:ph type="sldNum" sz="quarter" idx="2"/>
          </p:nvPr>
        </p:nvSpPr>
        <p:spPr/>
        <p:txBody>
          <a:bodyPr/>
          <a:lstStyle/>
          <a:p>
            <a:fld id="{86CB4B4D-7CA3-9044-876B-883B54F8677D}" type="slidenum">
              <a:rPr lang="fr-FR" smtClean="0"/>
              <a:t>18</a:t>
            </a:fld>
            <a:endParaRPr lang="fr-F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stretch>
            <a:fillRect/>
          </a:stretch>
        </p:blipFill>
        <p:spPr>
          <a:xfrm>
            <a:off x="5205385" y="3103706"/>
            <a:ext cx="9329361" cy="1260051"/>
          </a:xfrm>
          <a:prstGeom prst="rect">
            <a:avLst/>
          </a:prstGeom>
          <a:ln w="12700">
            <a:miter lim="400000"/>
          </a:ln>
        </p:spPr>
      </p:pic>
      <p:pic>
        <p:nvPicPr>
          <p:cNvPr id="215" name="Image" descr="Image"/>
          <p:cNvPicPr>
            <a:picLocks noChangeAspect="1"/>
          </p:cNvPicPr>
          <p:nvPr/>
        </p:nvPicPr>
        <p:blipFill>
          <a:blip r:embed="rId3"/>
          <a:stretch>
            <a:fillRect/>
          </a:stretch>
        </p:blipFill>
        <p:spPr>
          <a:xfrm>
            <a:off x="15797562" y="1033426"/>
            <a:ext cx="6648436" cy="1681678"/>
          </a:xfrm>
          <a:prstGeom prst="rect">
            <a:avLst/>
          </a:prstGeom>
          <a:ln w="12700">
            <a:miter lim="400000"/>
          </a:ln>
        </p:spPr>
      </p:pic>
      <p:pic>
        <p:nvPicPr>
          <p:cNvPr id="216" name="Image" descr="Image"/>
          <p:cNvPicPr>
            <a:picLocks noChangeAspect="1"/>
          </p:cNvPicPr>
          <p:nvPr/>
        </p:nvPicPr>
        <p:blipFill>
          <a:blip r:embed="rId4"/>
          <a:stretch>
            <a:fillRect/>
          </a:stretch>
        </p:blipFill>
        <p:spPr>
          <a:xfrm>
            <a:off x="17765293" y="8765606"/>
            <a:ext cx="5035374" cy="3657601"/>
          </a:xfrm>
          <a:prstGeom prst="rect">
            <a:avLst/>
          </a:prstGeom>
          <a:ln w="12700">
            <a:miter lim="400000"/>
          </a:ln>
        </p:spPr>
      </p:pic>
      <p:pic>
        <p:nvPicPr>
          <p:cNvPr id="217" name="Image" descr="Image"/>
          <p:cNvPicPr>
            <a:picLocks noChangeAspect="1"/>
          </p:cNvPicPr>
          <p:nvPr/>
        </p:nvPicPr>
        <p:blipFill>
          <a:blip r:embed="rId5"/>
          <a:stretch>
            <a:fillRect/>
          </a:stretch>
        </p:blipFill>
        <p:spPr>
          <a:xfrm>
            <a:off x="7639518" y="9381166"/>
            <a:ext cx="3235326" cy="1219201"/>
          </a:xfrm>
          <a:prstGeom prst="rect">
            <a:avLst/>
          </a:prstGeom>
          <a:ln w="12700">
            <a:miter lim="400000"/>
          </a:ln>
        </p:spPr>
      </p:pic>
      <p:pic>
        <p:nvPicPr>
          <p:cNvPr id="218" name="Image" descr="Image"/>
          <p:cNvPicPr>
            <a:picLocks noChangeAspect="1"/>
          </p:cNvPicPr>
          <p:nvPr/>
        </p:nvPicPr>
        <p:blipFill>
          <a:blip r:embed="rId6"/>
          <a:stretch>
            <a:fillRect/>
          </a:stretch>
        </p:blipFill>
        <p:spPr>
          <a:xfrm>
            <a:off x="10878221" y="9375206"/>
            <a:ext cx="2438401" cy="2438401"/>
          </a:xfrm>
          <a:prstGeom prst="rect">
            <a:avLst/>
          </a:prstGeom>
          <a:ln w="12700">
            <a:miter lim="400000"/>
          </a:ln>
        </p:spPr>
      </p:pic>
      <p:pic>
        <p:nvPicPr>
          <p:cNvPr id="219" name="Image" descr="Image"/>
          <p:cNvPicPr>
            <a:picLocks noChangeAspect="1"/>
          </p:cNvPicPr>
          <p:nvPr/>
        </p:nvPicPr>
        <p:blipFill>
          <a:blip r:embed="rId7"/>
          <a:stretch>
            <a:fillRect/>
          </a:stretch>
        </p:blipFill>
        <p:spPr>
          <a:xfrm>
            <a:off x="14518828" y="6892873"/>
            <a:ext cx="2438401" cy="2438401"/>
          </a:xfrm>
          <a:prstGeom prst="rect">
            <a:avLst/>
          </a:prstGeom>
          <a:ln w="12700">
            <a:miter lim="400000"/>
          </a:ln>
        </p:spPr>
      </p:pic>
      <p:pic>
        <p:nvPicPr>
          <p:cNvPr id="220" name="Image" descr="Image"/>
          <p:cNvPicPr>
            <a:picLocks noChangeAspect="1"/>
          </p:cNvPicPr>
          <p:nvPr/>
        </p:nvPicPr>
        <p:blipFill>
          <a:blip r:embed="rId8"/>
          <a:stretch>
            <a:fillRect/>
          </a:stretch>
        </p:blipFill>
        <p:spPr>
          <a:xfrm>
            <a:off x="14532198" y="5644760"/>
            <a:ext cx="3235326" cy="1219201"/>
          </a:xfrm>
          <a:prstGeom prst="rect">
            <a:avLst/>
          </a:prstGeom>
          <a:ln w="12700">
            <a:miter lim="400000"/>
          </a:ln>
        </p:spPr>
      </p:pic>
      <p:pic>
        <p:nvPicPr>
          <p:cNvPr id="221" name="Image" descr="Image"/>
          <p:cNvPicPr>
            <a:picLocks noChangeAspect="1"/>
          </p:cNvPicPr>
          <p:nvPr/>
        </p:nvPicPr>
        <p:blipFill>
          <a:blip r:embed="rId9"/>
          <a:stretch>
            <a:fillRect/>
          </a:stretch>
        </p:blipFill>
        <p:spPr>
          <a:xfrm>
            <a:off x="1809116" y="9375206"/>
            <a:ext cx="2438401" cy="2438401"/>
          </a:xfrm>
          <a:prstGeom prst="rect">
            <a:avLst/>
          </a:prstGeom>
          <a:ln w="12700">
            <a:miter lim="400000"/>
          </a:ln>
        </p:spPr>
      </p:pic>
      <p:sp>
        <p:nvSpPr>
          <p:cNvPr id="3" name="Espace réservé du numéro de diapositive 2">
            <a:extLst>
              <a:ext uri="{FF2B5EF4-FFF2-40B4-BE49-F238E27FC236}">
                <a16:creationId xmlns:a16="http://schemas.microsoft.com/office/drawing/2014/main" id="{2513E7DE-57AA-2473-1A80-6FA5EAB8B5A0}"/>
              </a:ext>
            </a:extLst>
          </p:cNvPr>
          <p:cNvSpPr>
            <a:spLocks noGrp="1"/>
          </p:cNvSpPr>
          <p:nvPr>
            <p:ph type="sldNum" sz="quarter" idx="2"/>
          </p:nvPr>
        </p:nvSpPr>
        <p:spPr/>
        <p:txBody>
          <a:bodyPr/>
          <a:lstStyle/>
          <a:p>
            <a:fld id="{86CB4B4D-7CA3-9044-876B-883B54F8677D}" type="slidenum">
              <a:rPr lang="fr-FR" smtClean="0"/>
              <a:t>19</a:t>
            </a:fld>
            <a:endParaRPr lang="fr-F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Numéro de diapositive"/>
          <p:cNvSpPr txBox="1">
            <a:spLocks noGrp="1"/>
          </p:cNvSpPr>
          <p:nvPr>
            <p:ph type="sldNum" sz="quarter" idx="2"/>
          </p:nvPr>
        </p:nvSpPr>
        <p:spPr>
          <a:xfrm>
            <a:off x="2147992" y="13099020"/>
            <a:ext cx="34290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164"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5" name="Rectangle"/>
          <p:cNvSpPr/>
          <p:nvPr/>
        </p:nvSpPr>
        <p:spPr>
          <a:xfrm>
            <a:off x="-5092449" y="935713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6" name="Rectangle"/>
          <p:cNvSpPr/>
          <p:nvPr/>
        </p:nvSpPr>
        <p:spPr>
          <a:xfrm>
            <a:off x="23777714" y="3139504"/>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7" name="Rectangle"/>
          <p:cNvSpPr/>
          <p:nvPr/>
        </p:nvSpPr>
        <p:spPr>
          <a:xfrm>
            <a:off x="1813228" y="8129089"/>
            <a:ext cx="3471308" cy="1244744"/>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8" name="I Brand Platform…"/>
          <p:cNvSpPr txBox="1"/>
          <p:nvPr/>
        </p:nvSpPr>
        <p:spPr>
          <a:xfrm>
            <a:off x="7530896" y="4681082"/>
            <a:ext cx="16016674" cy="87037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numCol="2" spcCol="800833"/>
          <a:lstStyle/>
          <a:p>
            <a:pPr algn="l">
              <a:defRPr sz="2500" b="0">
                <a:latin typeface="Supply-Light"/>
                <a:ea typeface="Supply-Light"/>
                <a:cs typeface="Supply-Light"/>
                <a:sym typeface="Supply-Light"/>
              </a:defRPr>
            </a:pPr>
            <a:r>
              <a:rPr dirty="0"/>
              <a:t>I	Brand Platform</a:t>
            </a:r>
          </a:p>
          <a:p>
            <a:pPr algn="l">
              <a:defRPr sz="2500" b="0">
                <a:latin typeface="Supply-Light"/>
                <a:ea typeface="Supply-Light"/>
                <a:cs typeface="Supply-Light"/>
                <a:sym typeface="Supply-Light"/>
              </a:defRPr>
            </a:pPr>
            <a:r>
              <a:rPr dirty="0"/>
              <a:t>II 	Visual Identity</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1_	Graphical Inspirations</a:t>
            </a:r>
          </a:p>
          <a:p>
            <a:pPr algn="l">
              <a:defRPr sz="2500" b="0">
                <a:latin typeface="Supply-Light"/>
                <a:ea typeface="Supply-Light"/>
                <a:cs typeface="Supply-Light"/>
                <a:sym typeface="Supply-Light"/>
              </a:defRPr>
            </a:pPr>
            <a:r>
              <a:rPr dirty="0"/>
              <a:t>	2_	Colors</a:t>
            </a:r>
          </a:p>
          <a:p>
            <a:pPr algn="l">
              <a:defRPr sz="2500" b="0">
                <a:latin typeface="Supply-Light"/>
                <a:ea typeface="Supply-Light"/>
                <a:cs typeface="Supply-Light"/>
                <a:sym typeface="Supply-Light"/>
              </a:defRPr>
            </a:pPr>
            <a:r>
              <a:rPr dirty="0"/>
              <a:t>	3_	Graphic elements</a:t>
            </a:r>
          </a:p>
          <a:p>
            <a:pPr algn="l">
              <a:defRPr sz="2500" b="0">
                <a:latin typeface="Supply-Light"/>
                <a:ea typeface="Supply-Light"/>
                <a:cs typeface="Supply-Light"/>
                <a:sym typeface="Supply-Light"/>
              </a:defRPr>
            </a:pPr>
            <a:r>
              <a:rPr dirty="0"/>
              <a:t>	4_	Typography</a:t>
            </a:r>
          </a:p>
          <a:p>
            <a:pPr algn="l">
              <a:defRPr sz="2500" b="0">
                <a:latin typeface="Supply-Light"/>
                <a:ea typeface="Supply-Light"/>
                <a:cs typeface="Supply-Light"/>
                <a:sym typeface="Supply-Light"/>
              </a:defRPr>
            </a:pPr>
            <a:r>
              <a:rPr dirty="0"/>
              <a:t>	5_	Logotype</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_”</a:t>
            </a:r>
            <a:r>
              <a:rPr dirty="0" err="1"/>
              <a:t>Arturia</a:t>
            </a:r>
            <a:r>
              <a:rPr dirty="0"/>
              <a:t>” Typography</a:t>
            </a:r>
          </a:p>
          <a:p>
            <a:pPr algn="l">
              <a:defRPr sz="2500" b="0">
                <a:latin typeface="Supply-Light"/>
                <a:ea typeface="Supply-Light"/>
                <a:cs typeface="Supply-Light"/>
                <a:sym typeface="Supply-Light"/>
              </a:defRPr>
            </a:pPr>
            <a:r>
              <a:rPr dirty="0"/>
              <a:t>			_ Baseline</a:t>
            </a:r>
          </a:p>
          <a:p>
            <a:pPr algn="l">
              <a:defRPr sz="2500" b="0">
                <a:latin typeface="Supply-Light"/>
                <a:ea typeface="Supply-Light"/>
                <a:cs typeface="Supply-Light"/>
                <a:sym typeface="Supply-Light"/>
              </a:defRPr>
            </a:pPr>
            <a:r>
              <a:rPr dirty="0"/>
              <a:t>			_ Patch</a:t>
            </a:r>
          </a:p>
          <a:p>
            <a:pPr algn="l">
              <a:defRPr sz="2500" b="0">
                <a:latin typeface="Supply-Light"/>
                <a:ea typeface="Supply-Light"/>
                <a:cs typeface="Supply-Light"/>
                <a:sym typeface="Supply-Light"/>
              </a:defRPr>
            </a:pPr>
            <a:r>
              <a:rPr dirty="0"/>
              <a:t>			_ Classic uses</a:t>
            </a:r>
          </a:p>
          <a:p>
            <a:pPr algn="l">
              <a:defRPr sz="2500" b="0">
                <a:latin typeface="Supply-Light"/>
                <a:ea typeface="Supply-Light"/>
                <a:cs typeface="Supply-Light"/>
                <a:sym typeface="Supply-Light"/>
              </a:defRPr>
            </a:pPr>
            <a:r>
              <a:rPr dirty="0"/>
              <a:t>			_ Others uses</a:t>
            </a:r>
          </a:p>
          <a:p>
            <a:pPr algn="l">
              <a:defRPr sz="2500" b="0">
                <a:latin typeface="Supply-Light"/>
                <a:ea typeface="Supply-Light"/>
                <a:cs typeface="Supply-Light"/>
                <a:sym typeface="Supply-Light"/>
              </a:defRPr>
            </a:pPr>
            <a:r>
              <a:rPr dirty="0"/>
              <a:t>			_ Colors uses</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6_	Grid System</a:t>
            </a:r>
          </a:p>
          <a:p>
            <a:pPr algn="l">
              <a:defRPr sz="2500" b="0">
                <a:latin typeface="Supply-Light"/>
                <a:ea typeface="Supply-Light"/>
                <a:cs typeface="Supply-Light"/>
                <a:sym typeface="Supply-Light"/>
              </a:defRPr>
            </a:pPr>
            <a:r>
              <a:rPr dirty="0"/>
              <a:t>	7_ Iconography &amp; product </a:t>
            </a:r>
            <a:r>
              <a:rPr dirty="0" err="1"/>
              <a:t>Keyvisuals</a:t>
            </a:r>
            <a:endParaRPr dirty="0"/>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_The Steps</a:t>
            </a:r>
          </a:p>
          <a:p>
            <a:pPr algn="l">
              <a:defRPr sz="2500" b="0">
                <a:latin typeface="Supply-Light"/>
                <a:ea typeface="Supply-Light"/>
                <a:cs typeface="Supply-Light"/>
                <a:sym typeface="Supply-Light"/>
              </a:defRPr>
            </a:pPr>
            <a:r>
              <a:rPr dirty="0"/>
              <a:t>			_The Brutes</a:t>
            </a:r>
          </a:p>
          <a:p>
            <a:pPr algn="l">
              <a:defRPr sz="2500" b="0">
                <a:latin typeface="Supply-Light"/>
                <a:ea typeface="Supply-Light"/>
                <a:cs typeface="Supply-Light"/>
                <a:sym typeface="Supply-Light"/>
              </a:defRPr>
            </a:pPr>
            <a:r>
              <a:rPr dirty="0"/>
              <a:t>			_The Freaks</a:t>
            </a:r>
          </a:p>
          <a:p>
            <a:pPr algn="l">
              <a:defRPr sz="2500" b="0">
                <a:latin typeface="Supply-Light"/>
                <a:ea typeface="Supply-Light"/>
                <a:cs typeface="Supply-Light"/>
                <a:sym typeface="Supply-Light"/>
              </a:defRPr>
            </a:pPr>
            <a:r>
              <a:rPr dirty="0"/>
              <a:t>			_The Lab</a:t>
            </a:r>
          </a:p>
          <a:p>
            <a:pPr algn="l">
              <a:defRPr sz="2500" b="0">
                <a:latin typeface="Supply-Light"/>
                <a:ea typeface="Supply-Light"/>
                <a:cs typeface="Supply-Light"/>
                <a:sym typeface="Supply-Light"/>
              </a:defRPr>
            </a:pPr>
            <a:r>
              <a:rPr dirty="0"/>
              <a:t>			_The Fuses</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8_	Products in uses</a:t>
            </a:r>
          </a:p>
          <a:p>
            <a:pPr algn="l">
              <a:defRPr sz="2500" b="0">
                <a:latin typeface="Supply-Light"/>
                <a:ea typeface="Supply-Light"/>
                <a:cs typeface="Supply-Light"/>
                <a:sym typeface="Supply-Light"/>
              </a:defRPr>
            </a:pPr>
            <a:r>
              <a:rPr dirty="0"/>
              <a:t>	9_	Full range visual</a:t>
            </a:r>
          </a:p>
          <a:p>
            <a:pPr algn="l">
              <a:defRPr sz="2500" b="0">
                <a:latin typeface="Supply-Light"/>
                <a:ea typeface="Supply-Light"/>
                <a:cs typeface="Supply-Light"/>
                <a:sym typeface="Supply-Light"/>
              </a:defRPr>
            </a:pPr>
            <a:r>
              <a:rPr dirty="0"/>
              <a:t>	10_ Brand visuals</a:t>
            </a:r>
          </a:p>
          <a:p>
            <a:pPr algn="l">
              <a:defRPr sz="2500" b="0">
                <a:latin typeface="Supply-Light"/>
                <a:ea typeface="Supply-Light"/>
                <a:cs typeface="Supply-Light"/>
                <a:sym typeface="Supply-Light"/>
              </a:defRPr>
            </a:pPr>
            <a:r>
              <a:rPr dirty="0"/>
              <a:t>	11_ How does it live</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_Social media</a:t>
            </a:r>
          </a:p>
          <a:p>
            <a:pPr algn="l">
              <a:defRPr sz="2500" b="0">
                <a:latin typeface="Supply-Light"/>
                <a:ea typeface="Supply-Light"/>
                <a:cs typeface="Supply-Light"/>
                <a:sym typeface="Supply-Light"/>
              </a:defRPr>
            </a:pPr>
            <a:r>
              <a:rPr dirty="0"/>
              <a:t>			_Prints</a:t>
            </a:r>
          </a:p>
          <a:p>
            <a:pPr algn="l">
              <a:defRPr sz="2500" b="0">
                <a:latin typeface="Supply-Light"/>
                <a:ea typeface="Supply-Light"/>
                <a:cs typeface="Supply-Light"/>
                <a:sym typeface="Supply-Light"/>
              </a:defRPr>
            </a:pPr>
            <a:r>
              <a:rPr dirty="0"/>
              <a:t>			_T-shirts</a:t>
            </a:r>
          </a:p>
          <a:p>
            <a:pPr algn="l">
              <a:defRPr sz="2500" b="0">
                <a:latin typeface="Supply-Light"/>
                <a:ea typeface="Supply-Light"/>
                <a:cs typeface="Supply-Light"/>
                <a:sym typeface="Supply-Light"/>
              </a:defRPr>
            </a:pPr>
            <a:r>
              <a:rPr dirty="0"/>
              <a:t>			_PLV</a:t>
            </a:r>
          </a:p>
          <a:p>
            <a:pPr algn="l">
              <a:defRPr sz="2500" b="0">
                <a:latin typeface="Supply-Light"/>
                <a:ea typeface="Supply-Light"/>
                <a:cs typeface="Supply-Light"/>
                <a:sym typeface="Supply-Light"/>
              </a:defRPr>
            </a:pPr>
            <a:r>
              <a:rPr dirty="0"/>
              <a:t>			_Stationary</a:t>
            </a:r>
          </a:p>
          <a:p>
            <a:pPr algn="l">
              <a:defRPr sz="2500" b="0">
                <a:latin typeface="Supply-Light"/>
                <a:ea typeface="Supply-Light"/>
                <a:cs typeface="Supply-Light"/>
                <a:sym typeface="Supply-Light"/>
              </a:defRPr>
            </a:pPr>
            <a:r>
              <a:rPr dirty="0"/>
              <a:t>			_Retail tools</a:t>
            </a:r>
          </a:p>
          <a:p>
            <a:pPr algn="l">
              <a:defRPr sz="2500" b="0">
                <a:latin typeface="Supply-Light"/>
                <a:ea typeface="Supply-Light"/>
                <a:cs typeface="Supply-Light"/>
                <a:sym typeface="Supply-Light"/>
              </a:defRPr>
            </a:pPr>
            <a:r>
              <a:rPr dirty="0"/>
              <a:t>			_Event</a:t>
            </a:r>
          </a:p>
          <a:p>
            <a:pPr algn="l">
              <a:defRPr sz="2500" b="0">
                <a:latin typeface="Supply-Light"/>
                <a:ea typeface="Supply-Light"/>
                <a:cs typeface="Supply-Light"/>
                <a:sym typeface="Supply-Light"/>
              </a:defRPr>
            </a:pPr>
            <a:r>
              <a:rPr dirty="0"/>
              <a:t>			_Packaging</a:t>
            </a:r>
          </a:p>
          <a:p>
            <a:pPr algn="l">
              <a:defRPr sz="2500" b="0">
                <a:latin typeface="Supply-Light"/>
                <a:ea typeface="Supply-Light"/>
                <a:cs typeface="Supply-Light"/>
                <a:sym typeface="Supply-Light"/>
              </a:defRPr>
            </a:pPr>
            <a:r>
              <a:rPr dirty="0"/>
              <a:t>			_Newsletter</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12. Catalog</a:t>
            </a:r>
          </a:p>
          <a:p>
            <a:pPr algn="l">
              <a:defRPr sz="2500" b="0">
                <a:latin typeface="Supply-Light"/>
                <a:ea typeface="Supply-Light"/>
                <a:cs typeface="Supply-Light"/>
                <a:sym typeface="Supply-Light"/>
              </a:defRPr>
            </a:pPr>
            <a:r>
              <a:rPr dirty="0"/>
              <a:t>	13. Products shoot</a:t>
            </a:r>
          </a:p>
          <a:p>
            <a:pPr algn="l">
              <a:defRPr sz="2500" b="0">
                <a:latin typeface="Supply-Light"/>
                <a:ea typeface="Supply-Light"/>
                <a:cs typeface="Supply-Light"/>
                <a:sym typeface="Supply-Light"/>
              </a:defRPr>
            </a:pPr>
            <a:r>
              <a:rPr dirty="0"/>
              <a:t>	14. List of visual </a:t>
            </a:r>
            <a:r>
              <a:rPr dirty="0" err="1"/>
              <a:t>artits</a:t>
            </a:r>
            <a:endParaRPr dirty="0"/>
          </a:p>
        </p:txBody>
      </p:sp>
      <p:sp>
        <p:nvSpPr>
          <p:cNvPr id="169" name="_Index"/>
          <p:cNvSpPr txBox="1"/>
          <p:nvPr/>
        </p:nvSpPr>
        <p:spPr>
          <a:xfrm>
            <a:off x="-669479" y="822102"/>
            <a:ext cx="7246621" cy="284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lnSpc>
                <a:spcPct val="110000"/>
              </a:lnSpc>
              <a:defRPr sz="18000" b="0">
                <a:latin typeface="Supply-UltraLight"/>
                <a:ea typeface="Supply-UltraLight"/>
                <a:cs typeface="Supply-UltraLight"/>
                <a:sym typeface="Supply-UltraLight"/>
              </a:defRPr>
            </a:lvl1pPr>
          </a:lstStyle>
          <a:p>
            <a:r>
              <a:rPr lang="fr-FR" dirty="0"/>
              <a:t>_Index</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Image" descr="Image"/>
          <p:cNvPicPr>
            <a:picLocks noChangeAspect="1"/>
          </p:cNvPicPr>
          <p:nvPr/>
        </p:nvPicPr>
        <p:blipFill>
          <a:blip r:embed="rId2"/>
          <a:srcRect l="12894"/>
          <a:stretch>
            <a:fillRect/>
          </a:stretch>
        </p:blipFill>
        <p:spPr>
          <a:xfrm>
            <a:off x="2957121" y="5638022"/>
            <a:ext cx="5774128" cy="6628902"/>
          </a:xfrm>
          <a:prstGeom prst="rect">
            <a:avLst/>
          </a:prstGeom>
          <a:ln w="12700">
            <a:miter lim="400000"/>
          </a:ln>
        </p:spPr>
      </p:pic>
      <p:sp>
        <p:nvSpPr>
          <p:cNvPr id="179"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180"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1" name="Rectangle"/>
          <p:cNvSpPr/>
          <p:nvPr/>
        </p:nvSpPr>
        <p:spPr>
          <a:xfrm>
            <a:off x="7613224" y="11863302"/>
            <a:ext cx="3414758" cy="1244743"/>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2" name="Rectangle"/>
          <p:cNvSpPr/>
          <p:nvPr/>
        </p:nvSpPr>
        <p:spPr>
          <a:xfrm>
            <a:off x="1788739" y="5627958"/>
            <a:ext cx="2326756"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3" name="_Human centered…"/>
          <p:cNvSpPr txBox="1"/>
          <p:nvPr/>
        </p:nvSpPr>
        <p:spPr>
          <a:xfrm>
            <a:off x="-945068" y="2561330"/>
            <a:ext cx="11299568"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dirty="0"/>
              <a:t>_</a:t>
            </a:r>
            <a:r>
              <a:rPr lang="fr-FR" dirty="0"/>
              <a:t>Mise en contexte</a:t>
            </a:r>
            <a:endParaRPr dirty="0"/>
          </a:p>
        </p:txBody>
      </p:sp>
      <p:sp>
        <p:nvSpPr>
          <p:cNvPr id="184" name="Creating intuitive music-making experience…"/>
          <p:cNvSpPr txBox="1"/>
          <p:nvPr/>
        </p:nvSpPr>
        <p:spPr>
          <a:xfrm>
            <a:off x="9862208" y="5555631"/>
            <a:ext cx="11506449" cy="284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b="0">
                <a:latin typeface="Supply-Light"/>
                <a:ea typeface="Supply-Light"/>
                <a:cs typeface="Supply-Light"/>
                <a:sym typeface="Supply-Light"/>
              </a:defRPr>
            </a:pPr>
            <a:r>
              <a:rPr dirty="0"/>
              <a:t>Creating intuitive music-making experience</a:t>
            </a:r>
          </a:p>
          <a:p>
            <a:pPr algn="l">
              <a:defRPr b="0">
                <a:latin typeface="Supply-Light"/>
                <a:ea typeface="Supply-Light"/>
                <a:cs typeface="Supply-Light"/>
                <a:sym typeface="Supply-Light"/>
              </a:defRPr>
            </a:pPr>
            <a:r>
              <a:rPr dirty="0"/>
              <a:t>is our ‘raison d’être’. We use all the knowledge of our passionate engineers to keep our product grounded, easy and practical. Driven by the same spirit as our users, all our products</a:t>
            </a:r>
          </a:p>
          <a:p>
            <a:pPr algn="l">
              <a:defRPr b="0">
                <a:latin typeface="Supply-Light"/>
                <a:ea typeface="Supply-Light"/>
                <a:cs typeface="Supply-Light"/>
                <a:sym typeface="Supply-Light"/>
              </a:defRPr>
            </a:pPr>
            <a:r>
              <a:rPr dirty="0"/>
              <a:t>are engineered with a human-centric approach.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piano, texte, clavier, Appareils électroniques&#10;&#10;Description générée automatiquement">
            <a:extLst>
              <a:ext uri="{FF2B5EF4-FFF2-40B4-BE49-F238E27FC236}">
                <a16:creationId xmlns:a16="http://schemas.microsoft.com/office/drawing/2014/main" id="{173980F7-C432-EF7D-58F3-2B77901FC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319" y="3939092"/>
            <a:ext cx="8765593" cy="4965413"/>
          </a:xfrm>
          <a:prstGeom prst="rect">
            <a:avLst/>
          </a:prstGeom>
        </p:spPr>
      </p:pic>
      <p:pic>
        <p:nvPicPr>
          <p:cNvPr id="4" name="Image 3" descr="Une image contenant texte, capture d’écran, logiciel, Page web&#10;&#10;Description générée automatiquement">
            <a:extLst>
              <a:ext uri="{FF2B5EF4-FFF2-40B4-BE49-F238E27FC236}">
                <a16:creationId xmlns:a16="http://schemas.microsoft.com/office/drawing/2014/main" id="{9B781153-EC1C-07EA-7F59-C2B0CA92D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29409"/>
            <a:ext cx="6892605" cy="4939821"/>
          </a:xfrm>
          <a:prstGeom prst="rect">
            <a:avLst/>
          </a:prstGeom>
        </p:spPr>
      </p:pic>
      <p:sp>
        <p:nvSpPr>
          <p:cNvPr id="8" name="ZoneTexte 7">
            <a:extLst>
              <a:ext uri="{FF2B5EF4-FFF2-40B4-BE49-F238E27FC236}">
                <a16:creationId xmlns:a16="http://schemas.microsoft.com/office/drawing/2014/main" id="{18A3D2DE-3F98-A421-0413-490D0EF2B639}"/>
              </a:ext>
            </a:extLst>
          </p:cNvPr>
          <p:cNvSpPr txBox="1"/>
          <p:nvPr/>
        </p:nvSpPr>
        <p:spPr>
          <a:xfrm>
            <a:off x="751310" y="12083707"/>
            <a:ext cx="538998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Light" panose="00000400000000000000" pitchFamily="2" charset="0"/>
                <a:sym typeface="Helvetica Neue"/>
              </a:rPr>
              <a:t>Arturia</a:t>
            </a:r>
            <a:r>
              <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rPr>
              <a:t> Software Center</a:t>
            </a:r>
          </a:p>
        </p:txBody>
      </p:sp>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dirty="0"/>
              <a:t>_</a:t>
            </a:r>
            <a:r>
              <a:rPr lang="fr-FR" dirty="0"/>
              <a:t>Définition du problème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9" name="ZoneTexte 8">
            <a:extLst>
              <a:ext uri="{FF2B5EF4-FFF2-40B4-BE49-F238E27FC236}">
                <a16:creationId xmlns:a16="http://schemas.microsoft.com/office/drawing/2014/main" id="{A67DE727-C0E1-9C27-C15A-9B8F29DBA9D6}"/>
              </a:ext>
            </a:extLst>
          </p:cNvPr>
          <p:cNvSpPr txBox="1"/>
          <p:nvPr/>
        </p:nvSpPr>
        <p:spPr>
          <a:xfrm>
            <a:off x="7314766" y="8858255"/>
            <a:ext cx="538998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rPr>
              <a:t>Midi Control Center</a:t>
            </a:r>
          </a:p>
        </p:txBody>
      </p:sp>
      <p:sp>
        <p:nvSpPr>
          <p:cNvPr id="5" name="Flèche : droite 4">
            <a:extLst>
              <a:ext uri="{FF2B5EF4-FFF2-40B4-BE49-F238E27FC236}">
                <a16:creationId xmlns:a16="http://schemas.microsoft.com/office/drawing/2014/main" id="{E6F4E649-F37B-E442-91CA-BECA94D32B25}"/>
              </a:ext>
            </a:extLst>
          </p:cNvPr>
          <p:cNvSpPr/>
          <p:nvPr/>
        </p:nvSpPr>
        <p:spPr>
          <a:xfrm>
            <a:off x="14061679" y="6704627"/>
            <a:ext cx="2072640" cy="1244744"/>
          </a:xfrm>
          <a:prstGeom prst="rightArrow">
            <a:avLst/>
          </a:prstGeom>
          <a:solidFill>
            <a:srgbClr val="32FE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6484317B-0D53-4E82-A133-C6CC5E4D16DC}"/>
              </a:ext>
            </a:extLst>
          </p:cNvPr>
          <p:cNvSpPr/>
          <p:nvPr/>
        </p:nvSpPr>
        <p:spPr>
          <a:xfrm>
            <a:off x="16721454" y="5191303"/>
            <a:ext cx="6156960" cy="4271392"/>
          </a:xfrm>
          <a:prstGeom prst="rect">
            <a:avLst/>
          </a:prstGeom>
          <a:solidFill>
            <a:srgbClr val="F5F5F5"/>
          </a:solidFill>
          <a:ln w="12700" cap="flat">
            <a:solidFill>
              <a:srgbClr val="EE352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4" name="ZoneTexte 13">
            <a:extLst>
              <a:ext uri="{FF2B5EF4-FFF2-40B4-BE49-F238E27FC236}">
                <a16:creationId xmlns:a16="http://schemas.microsoft.com/office/drawing/2014/main" id="{4827C81F-0CBD-B0C6-35EC-0BACDCF5D0AE}"/>
              </a:ext>
            </a:extLst>
          </p:cNvPr>
          <p:cNvSpPr txBox="1"/>
          <p:nvPr/>
        </p:nvSpPr>
        <p:spPr>
          <a:xfrm>
            <a:off x="16721455" y="6407815"/>
            <a:ext cx="615695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lang="fr-FR" sz="8000" b="0" dirty="0">
                <a:latin typeface="Supply-Medium" panose="00000600000000000000" pitchFamily="2" charset="0"/>
              </a:rPr>
              <a:t>?</a:t>
            </a:r>
          </a:p>
        </p:txBody>
      </p:sp>
      <p:sp>
        <p:nvSpPr>
          <p:cNvPr id="12" name="Rectangle 11">
            <a:extLst>
              <a:ext uri="{FF2B5EF4-FFF2-40B4-BE49-F238E27FC236}">
                <a16:creationId xmlns:a16="http://schemas.microsoft.com/office/drawing/2014/main" id="{FB56D483-8612-52BE-F158-13CFED660C3E}"/>
              </a:ext>
            </a:extLst>
          </p:cNvPr>
          <p:cNvSpPr/>
          <p:nvPr/>
        </p:nvSpPr>
        <p:spPr>
          <a:xfrm>
            <a:off x="16721453" y="5180971"/>
            <a:ext cx="1146083" cy="427139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81185D49-F8AD-9146-2A56-63560895C2E1}"/>
              </a:ext>
            </a:extLst>
          </p:cNvPr>
          <p:cNvSpPr/>
          <p:nvPr/>
        </p:nvSpPr>
        <p:spPr>
          <a:xfrm>
            <a:off x="16721455" y="5184406"/>
            <a:ext cx="6156959" cy="56425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54337850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3C7CB795-57B2-4F0A-8C44-11514B99FB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65380" y="8349507"/>
            <a:ext cx="6813942" cy="43984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descr="Une image contenant texte, capture d’écran, logiciel, Page web&#10;&#10;Description générée automatiquement">
            <a:extLst>
              <a:ext uri="{FF2B5EF4-FFF2-40B4-BE49-F238E27FC236}">
                <a16:creationId xmlns:a16="http://schemas.microsoft.com/office/drawing/2014/main" id="{CB452A41-B7F0-E08D-C1C9-E8355BD66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9328" y="7638893"/>
            <a:ext cx="5533292" cy="3965623"/>
          </a:xfrm>
          <a:prstGeom prst="rect">
            <a:avLst/>
          </a:prstGeom>
        </p:spPr>
      </p:pic>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6738557"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_Equipe Logiciel Compagnon</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pic>
        <p:nvPicPr>
          <p:cNvPr id="11" name="Image 10" descr="Une image contenant texte, capture d’écran, carte de visite, Rectangle&#10;&#10;Description générée automatiquement">
            <a:extLst>
              <a:ext uri="{FF2B5EF4-FFF2-40B4-BE49-F238E27FC236}">
                <a16:creationId xmlns:a16="http://schemas.microsoft.com/office/drawing/2014/main" id="{0058CCFC-AD59-9107-27E4-248D84D70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46" y="3475905"/>
            <a:ext cx="11274528" cy="6401781"/>
          </a:xfrm>
          <a:prstGeom prst="rect">
            <a:avLst/>
          </a:prstGeom>
        </p:spPr>
      </p:pic>
      <p:pic>
        <p:nvPicPr>
          <p:cNvPr id="19" name="Image 18" descr="Une image contenant Visage humain, personne, habits, cou&#10;&#10;Description générée automatiquement">
            <a:extLst>
              <a:ext uri="{FF2B5EF4-FFF2-40B4-BE49-F238E27FC236}">
                <a16:creationId xmlns:a16="http://schemas.microsoft.com/office/drawing/2014/main" id="{9D662BAB-4D2C-0EBE-F6A1-7BB7462B91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240095"/>
            <a:ext cx="1596068" cy="1596068"/>
          </a:xfrm>
          <a:prstGeom prst="ellipse">
            <a:avLst/>
          </a:prstGeom>
        </p:spPr>
      </p:pic>
      <p:pic>
        <p:nvPicPr>
          <p:cNvPr id="21" name="Image 20" descr="Une image contenant Visage humain, Front, personne, Menton&#10;&#10;Description générée automatiquement">
            <a:extLst>
              <a:ext uri="{FF2B5EF4-FFF2-40B4-BE49-F238E27FC236}">
                <a16:creationId xmlns:a16="http://schemas.microsoft.com/office/drawing/2014/main" id="{66D89C47-C436-407C-588A-B243A2954A1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059" b="16353"/>
          <a:stretch/>
        </p:blipFill>
        <p:spPr>
          <a:xfrm>
            <a:off x="7121305" y="10144544"/>
            <a:ext cx="1601865" cy="1596068"/>
          </a:xfrm>
          <a:prstGeom prst="ellipse">
            <a:avLst/>
          </a:prstGeom>
        </p:spPr>
      </p:pic>
      <p:sp>
        <p:nvSpPr>
          <p:cNvPr id="22" name="ZoneTexte 21">
            <a:extLst>
              <a:ext uri="{FF2B5EF4-FFF2-40B4-BE49-F238E27FC236}">
                <a16:creationId xmlns:a16="http://schemas.microsoft.com/office/drawing/2014/main" id="{9A4FC469-CB09-BCCD-2118-0B61108AAAA3}"/>
              </a:ext>
            </a:extLst>
          </p:cNvPr>
          <p:cNvSpPr txBox="1"/>
          <p:nvPr/>
        </p:nvSpPr>
        <p:spPr>
          <a:xfrm>
            <a:off x="1731321" y="10386668"/>
            <a:ext cx="538998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_Timothée </a:t>
            </a:r>
            <a:r>
              <a:rPr lang="fr-FR" b="0" dirty="0" err="1">
                <a:latin typeface="Supply" panose="00000500000000000000" pitchFamily="2" charset="0"/>
              </a:rPr>
              <a:t>Béhéty</a:t>
            </a:r>
            <a:endParaRPr lang="fr-FR" b="0" dirty="0">
              <a:latin typeface="Supply" panose="00000500000000000000" pitchFamily="2" charset="0"/>
            </a:endParaRPr>
          </a:p>
          <a:p>
            <a:pPr marL="0" marR="0" indent="0" algn="l" defTabSz="825500" rtl="0" fontAlgn="auto" latinLnBrk="0" hangingPunct="0">
              <a:lnSpc>
                <a:spcPct val="100000"/>
              </a:lnSpc>
              <a:spcBef>
                <a:spcPts val="0"/>
              </a:spcBef>
              <a:spcAft>
                <a:spcPts val="0"/>
              </a:spcAft>
              <a:buClrTx/>
              <a:buSzTx/>
              <a:buFontTx/>
              <a:buNone/>
              <a:tabLst/>
            </a:pPr>
            <a:r>
              <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rPr>
              <a:t>Référent technique logiciels Compagnon</a:t>
            </a:r>
          </a:p>
        </p:txBody>
      </p:sp>
      <p:sp>
        <p:nvSpPr>
          <p:cNvPr id="23" name="ZoneTexte 22">
            <a:extLst>
              <a:ext uri="{FF2B5EF4-FFF2-40B4-BE49-F238E27FC236}">
                <a16:creationId xmlns:a16="http://schemas.microsoft.com/office/drawing/2014/main" id="{0530684D-D241-EAD1-0F7C-E8740F211D2C}"/>
              </a:ext>
            </a:extLst>
          </p:cNvPr>
          <p:cNvSpPr txBox="1"/>
          <p:nvPr/>
        </p:nvSpPr>
        <p:spPr>
          <a:xfrm>
            <a:off x="8852626" y="10163025"/>
            <a:ext cx="538998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_Jean-Yves Tissot</a:t>
            </a:r>
          </a:p>
          <a:p>
            <a:pPr marL="0" marR="0" indent="0" algn="l" defTabSz="825500" rtl="0" fontAlgn="auto" latinLnBrk="0" hangingPunct="0">
              <a:lnSpc>
                <a:spcPct val="100000"/>
              </a:lnSpc>
              <a:spcBef>
                <a:spcPts val="0"/>
              </a:spcBef>
              <a:spcAft>
                <a:spcPts val="0"/>
              </a:spcAft>
              <a:buClrTx/>
              <a:buSzTx/>
              <a:buFontTx/>
              <a:buNone/>
              <a:tabLst/>
            </a:pPr>
            <a:r>
              <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rPr>
              <a:t>Ingénieur logiciel</a:t>
            </a:r>
          </a:p>
        </p:txBody>
      </p:sp>
      <p:pic>
        <p:nvPicPr>
          <p:cNvPr id="24" name="Image 23" descr="Une image contenant piano, texte, clavier, Appareils électroniques&#10;&#10;Description générée automatiquement">
            <a:extLst>
              <a:ext uri="{FF2B5EF4-FFF2-40B4-BE49-F238E27FC236}">
                <a16:creationId xmlns:a16="http://schemas.microsoft.com/office/drawing/2014/main" id="{908898C8-2C7B-5E6C-2990-5E2DDFBACC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59525" y="4904443"/>
            <a:ext cx="6837340" cy="3873123"/>
          </a:xfrm>
          <a:prstGeom prst="rect">
            <a:avLst/>
          </a:prstGeom>
        </p:spPr>
      </p:pic>
      <p:pic>
        <p:nvPicPr>
          <p:cNvPr id="1036" name="Picture 12">
            <a:extLst>
              <a:ext uri="{FF2B5EF4-FFF2-40B4-BE49-F238E27FC236}">
                <a16:creationId xmlns:a16="http://schemas.microsoft.com/office/drawing/2014/main" id="{76DD2659-AC0F-F788-8520-5258D47D9B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464" t="27535" r="13508"/>
          <a:stretch/>
        </p:blipFill>
        <p:spPr bwMode="auto">
          <a:xfrm>
            <a:off x="14444198" y="3483544"/>
            <a:ext cx="2564946" cy="4398453"/>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descr="Une image contenant piano, texte, clavier, Appareils électroniques&#10;&#10;Description générée automatiquement">
            <a:extLst>
              <a:ext uri="{FF2B5EF4-FFF2-40B4-BE49-F238E27FC236}">
                <a16:creationId xmlns:a16="http://schemas.microsoft.com/office/drawing/2014/main" id="{F63F44E6-EF1B-34DB-BCAA-1145526352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11925" y="5056843"/>
            <a:ext cx="6837340" cy="3873123"/>
          </a:xfrm>
          <a:prstGeom prst="rect">
            <a:avLst/>
          </a:prstGeom>
        </p:spPr>
      </p:pic>
    </p:spTree>
    <p:extLst>
      <p:ext uri="{BB962C8B-B14F-4D97-AF65-F5344CB8AC3E}">
        <p14:creationId xmlns:p14="http://schemas.microsoft.com/office/powerpoint/2010/main" val="373983797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Pigments 4 - Arturia Pigments 4 - Audiofanzine">
            <a:extLst>
              <a:ext uri="{FF2B5EF4-FFF2-40B4-BE49-F238E27FC236}">
                <a16:creationId xmlns:a16="http://schemas.microsoft.com/office/drawing/2014/main" id="{94AFC8E2-521B-4BF0-69F4-A65DCA83A8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0730" y="3688309"/>
            <a:ext cx="4172809" cy="261684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rturia Minifreak">
            <a:extLst>
              <a:ext uri="{FF2B5EF4-FFF2-40B4-BE49-F238E27FC236}">
                <a16:creationId xmlns:a16="http://schemas.microsoft.com/office/drawing/2014/main" id="{EADE4E24-314E-F303-E749-0FA8B27097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429" y="3703609"/>
            <a:ext cx="4741681" cy="3161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rturia - MiniLab 3 - Clavier Contrôleur MIDI Universel pour Production  Musicale, Fourni avec une Suite de Logiciels Créatifs - 25 Mini Touches, 8  Pads Multicolores - Blanc : Amazon.fr: Instruments de musique et Sono">
            <a:extLst>
              <a:ext uri="{FF2B5EF4-FFF2-40B4-BE49-F238E27FC236}">
                <a16:creationId xmlns:a16="http://schemas.microsoft.com/office/drawing/2014/main" id="{431CEFFC-FFCA-C5DD-094E-B5F2096899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1719" y="8197783"/>
            <a:ext cx="3871546" cy="2392615"/>
          </a:xfrm>
          <a:prstGeom prst="rect">
            <a:avLst/>
          </a:prstGeom>
          <a:noFill/>
          <a:extLst>
            <a:ext uri="{909E8E84-426E-40DD-AFC4-6F175D3DCCD1}">
              <a14:hiddenFill xmlns:a14="http://schemas.microsoft.com/office/drawing/2010/main">
                <a:solidFill>
                  <a:srgbClr val="FFFFFF"/>
                </a:solidFill>
              </a14:hiddenFill>
            </a:ext>
          </a:extLst>
        </p:spPr>
      </p:pic>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dirty="0"/>
          </a:p>
        </p:txBody>
      </p:sp>
      <p:sp>
        <p:nvSpPr>
          <p:cNvPr id="157" name="Rectangle"/>
          <p:cNvSpPr/>
          <p:nvPr/>
        </p:nvSpPr>
        <p:spPr>
          <a:xfrm>
            <a:off x="0" y="11806532"/>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914588" y="1861132"/>
            <a:ext cx="5860579"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dirty="0"/>
              <a:t>_</a:t>
            </a:r>
            <a:r>
              <a:rPr lang="fr-FR" dirty="0" err="1"/>
              <a:t>Arturia</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pic>
        <p:nvPicPr>
          <p:cNvPr id="13" name="Image 12" descr="Une image contenant carte, texte, atlas&#10;&#10;Description générée automatiquement">
            <a:extLst>
              <a:ext uri="{FF2B5EF4-FFF2-40B4-BE49-F238E27FC236}">
                <a16:creationId xmlns:a16="http://schemas.microsoft.com/office/drawing/2014/main" id="{945F6A23-0D69-DA1A-48BE-28FC4E0A584E}"/>
              </a:ext>
            </a:extLst>
          </p:cNvPr>
          <p:cNvPicPr>
            <a:picLocks noChangeAspect="1"/>
          </p:cNvPicPr>
          <p:nvPr/>
        </p:nvPicPr>
        <p:blipFill rotWithShape="1">
          <a:blip r:embed="rId5">
            <a:extLst>
              <a:ext uri="{28A0092B-C50C-407E-A947-70E740481C1C}">
                <a14:useLocalDpi xmlns:a14="http://schemas.microsoft.com/office/drawing/2010/main" val="0"/>
              </a:ext>
            </a:extLst>
          </a:blip>
          <a:srcRect l="1930" r="5391"/>
          <a:stretch/>
        </p:blipFill>
        <p:spPr>
          <a:xfrm>
            <a:off x="18720129" y="5060409"/>
            <a:ext cx="5405164" cy="5404516"/>
          </a:xfrm>
          <a:prstGeom prst="ellipse">
            <a:avLst/>
          </a:prstGeom>
          <a:effectLst/>
        </p:spPr>
      </p:pic>
      <p:pic>
        <p:nvPicPr>
          <p:cNvPr id="2052" name="Picture 4" descr="Arturia Keylab Essential MK3 61 Clavier maître">
            <a:extLst>
              <a:ext uri="{FF2B5EF4-FFF2-40B4-BE49-F238E27FC236}">
                <a16:creationId xmlns:a16="http://schemas.microsoft.com/office/drawing/2014/main" id="{D5C3EFCB-C479-04BF-020B-6E47C7C901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692797"/>
            <a:ext cx="4515095" cy="20588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lybrute">
            <a:extLst>
              <a:ext uri="{FF2B5EF4-FFF2-40B4-BE49-F238E27FC236}">
                <a16:creationId xmlns:a16="http://schemas.microsoft.com/office/drawing/2014/main" id="{074784AD-7DD8-8505-5A85-4B26056DEE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56" y="5060409"/>
            <a:ext cx="5028818" cy="14751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ED7507E-2E97-E4BE-AF4B-1A7296822F0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39148" y="4222601"/>
            <a:ext cx="3807949" cy="248233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udioFuse - Arturia AudioFuse - Audiofanzine">
            <a:extLst>
              <a:ext uri="{FF2B5EF4-FFF2-40B4-BE49-F238E27FC236}">
                <a16:creationId xmlns:a16="http://schemas.microsoft.com/office/drawing/2014/main" id="{624FFBE4-20AE-7FB5-F87A-6923F683AB2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89737" y="8199509"/>
            <a:ext cx="3343592" cy="2744531"/>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D529757-AE2E-94CF-2642-25FC725872B7}"/>
              </a:ext>
            </a:extLst>
          </p:cNvPr>
          <p:cNvSpPr txBox="1"/>
          <p:nvPr/>
        </p:nvSpPr>
        <p:spPr>
          <a:xfrm>
            <a:off x="18374711" y="10724469"/>
            <a:ext cx="6096000"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_Date de création : </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1999</a:t>
            </a:r>
          </a:p>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_Lieu : Grenoble</a:t>
            </a:r>
          </a:p>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_Taill</a:t>
            </a:r>
            <a:r>
              <a:rPr lang="fr-FR" b="0" dirty="0">
                <a:latin typeface="Supply Light" panose="00000400000000000000" pitchFamily="2" charset="0"/>
              </a:rPr>
              <a:t>e : 180 employés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15" name="ZoneTexte 14">
            <a:extLst>
              <a:ext uri="{FF2B5EF4-FFF2-40B4-BE49-F238E27FC236}">
                <a16:creationId xmlns:a16="http://schemas.microsoft.com/office/drawing/2014/main" id="{51BB4D52-962E-F548-EE11-CF7945146D80}"/>
              </a:ext>
            </a:extLst>
          </p:cNvPr>
          <p:cNvSpPr txBox="1"/>
          <p:nvPr/>
        </p:nvSpPr>
        <p:spPr>
          <a:xfrm>
            <a:off x="-192735" y="6618655"/>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Synthétiseurs analogiques</a:t>
            </a:r>
          </a:p>
        </p:txBody>
      </p:sp>
      <p:sp>
        <p:nvSpPr>
          <p:cNvPr id="16" name="ZoneTexte 15">
            <a:extLst>
              <a:ext uri="{FF2B5EF4-FFF2-40B4-BE49-F238E27FC236}">
                <a16:creationId xmlns:a16="http://schemas.microsoft.com/office/drawing/2014/main" id="{622A3BF8-3DA7-896A-54EC-4D935DB1FF37}"/>
              </a:ext>
            </a:extLst>
          </p:cNvPr>
          <p:cNvSpPr txBox="1"/>
          <p:nvPr/>
        </p:nvSpPr>
        <p:spPr>
          <a:xfrm>
            <a:off x="6839879" y="6652348"/>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Synthétiseurs numériques</a:t>
            </a:r>
          </a:p>
        </p:txBody>
      </p:sp>
      <p:sp>
        <p:nvSpPr>
          <p:cNvPr id="17" name="ZoneTexte 16">
            <a:extLst>
              <a:ext uri="{FF2B5EF4-FFF2-40B4-BE49-F238E27FC236}">
                <a16:creationId xmlns:a16="http://schemas.microsoft.com/office/drawing/2014/main" id="{1737A1F4-DEE6-15AE-0AEA-37C94207733E}"/>
              </a:ext>
            </a:extLst>
          </p:cNvPr>
          <p:cNvSpPr txBox="1"/>
          <p:nvPr/>
        </p:nvSpPr>
        <p:spPr>
          <a:xfrm>
            <a:off x="6839879" y="10967622"/>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Cartes sons et autres</a:t>
            </a:r>
          </a:p>
        </p:txBody>
      </p:sp>
      <p:sp>
        <p:nvSpPr>
          <p:cNvPr id="18" name="ZoneTexte 17">
            <a:extLst>
              <a:ext uri="{FF2B5EF4-FFF2-40B4-BE49-F238E27FC236}">
                <a16:creationId xmlns:a16="http://schemas.microsoft.com/office/drawing/2014/main" id="{ED0C961A-44DF-A049-82F3-5585C7CB7406}"/>
              </a:ext>
            </a:extLst>
          </p:cNvPr>
          <p:cNvSpPr txBox="1"/>
          <p:nvPr/>
        </p:nvSpPr>
        <p:spPr>
          <a:xfrm>
            <a:off x="-309199" y="10992679"/>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Contrôleurs MIDI</a:t>
            </a:r>
          </a:p>
        </p:txBody>
      </p:sp>
      <p:pic>
        <p:nvPicPr>
          <p:cNvPr id="2066" name="Picture 18" descr="Arturia - MiniFuse 1">
            <a:extLst>
              <a:ext uri="{FF2B5EF4-FFF2-40B4-BE49-F238E27FC236}">
                <a16:creationId xmlns:a16="http://schemas.microsoft.com/office/drawing/2014/main" id="{6CD6485A-8C41-AD5C-0863-AD4BA9B036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2027" y="7514523"/>
            <a:ext cx="5136075" cy="434034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A0684FC4-C4A3-17DF-3B69-F10567BDE188}"/>
              </a:ext>
            </a:extLst>
          </p:cNvPr>
          <p:cNvCxnSpPr/>
          <p:nvPr/>
        </p:nvCxnSpPr>
        <p:spPr>
          <a:xfrm>
            <a:off x="15662031" y="304800"/>
            <a:ext cx="0" cy="11550068"/>
          </a:xfrm>
          <a:prstGeom prst="line">
            <a:avLst/>
          </a:prstGeom>
          <a:noFill/>
          <a:ln w="25400" cap="flat">
            <a:solidFill>
              <a:srgbClr val="000000"/>
            </a:solidFill>
            <a:prstDash val="solid"/>
            <a:miter lim="400000"/>
            <a:headEnd type="triangle" w="lg" len="lg"/>
          </a:ln>
          <a:effectLst/>
          <a:sp3d/>
        </p:spPr>
        <p:style>
          <a:lnRef idx="0">
            <a:scrgbClr r="0" g="0" b="0"/>
          </a:lnRef>
          <a:fillRef idx="0">
            <a:scrgbClr r="0" g="0" b="0"/>
          </a:fillRef>
          <a:effectRef idx="0">
            <a:scrgbClr r="0" g="0" b="0"/>
          </a:effectRef>
          <a:fontRef idx="none"/>
        </p:style>
      </p:cxnSp>
      <p:sp>
        <p:nvSpPr>
          <p:cNvPr id="22" name="ZoneTexte 21">
            <a:extLst>
              <a:ext uri="{FF2B5EF4-FFF2-40B4-BE49-F238E27FC236}">
                <a16:creationId xmlns:a16="http://schemas.microsoft.com/office/drawing/2014/main" id="{33FA6D00-D600-EFAC-F32E-C3EBD142D935}"/>
              </a:ext>
            </a:extLst>
          </p:cNvPr>
          <p:cNvSpPr txBox="1"/>
          <p:nvPr/>
        </p:nvSpPr>
        <p:spPr>
          <a:xfrm>
            <a:off x="13468360" y="10373762"/>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1999 création</a:t>
            </a:r>
          </a:p>
        </p:txBody>
      </p:sp>
      <p:sp>
        <p:nvSpPr>
          <p:cNvPr id="23" name="ZoneTexte 22">
            <a:extLst>
              <a:ext uri="{FF2B5EF4-FFF2-40B4-BE49-F238E27FC236}">
                <a16:creationId xmlns:a16="http://schemas.microsoft.com/office/drawing/2014/main" id="{F0CD1576-D210-BC82-77EC-483C35094A40}"/>
              </a:ext>
            </a:extLst>
          </p:cNvPr>
          <p:cNvSpPr txBox="1"/>
          <p:nvPr/>
        </p:nvSpPr>
        <p:spPr>
          <a:xfrm>
            <a:off x="15841316" y="9588851"/>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2002</a:t>
            </a: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Storm</a:t>
            </a:r>
          </a:p>
        </p:txBody>
      </p:sp>
      <p:sp>
        <p:nvSpPr>
          <p:cNvPr id="24" name="ZoneTexte 23">
            <a:extLst>
              <a:ext uri="{FF2B5EF4-FFF2-40B4-BE49-F238E27FC236}">
                <a16:creationId xmlns:a16="http://schemas.microsoft.com/office/drawing/2014/main" id="{66A63891-60DE-585D-2655-11E74F55D807}"/>
              </a:ext>
            </a:extLst>
          </p:cNvPr>
          <p:cNvSpPr txBox="1"/>
          <p:nvPr/>
        </p:nvSpPr>
        <p:spPr>
          <a:xfrm>
            <a:off x="13398231" y="8413081"/>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2003 </a:t>
            </a: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Modular</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 V</a:t>
            </a:r>
          </a:p>
        </p:txBody>
      </p:sp>
      <p:sp>
        <p:nvSpPr>
          <p:cNvPr id="26" name="ZoneTexte 25">
            <a:extLst>
              <a:ext uri="{FF2B5EF4-FFF2-40B4-BE49-F238E27FC236}">
                <a16:creationId xmlns:a16="http://schemas.microsoft.com/office/drawing/2014/main" id="{475EDECC-C354-32A4-2790-84BF5AAD6367}"/>
              </a:ext>
            </a:extLst>
          </p:cNvPr>
          <p:cNvSpPr txBox="1"/>
          <p:nvPr/>
        </p:nvSpPr>
        <p:spPr>
          <a:xfrm>
            <a:off x="15858756" y="7057420"/>
            <a:ext cx="2063261"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2007</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Analog</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 </a:t>
            </a: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Factory</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27" name="ZoneTexte 26">
            <a:extLst>
              <a:ext uri="{FF2B5EF4-FFF2-40B4-BE49-F238E27FC236}">
                <a16:creationId xmlns:a16="http://schemas.microsoft.com/office/drawing/2014/main" id="{E5358C14-38BA-629C-B2B1-585343036BED}"/>
              </a:ext>
            </a:extLst>
          </p:cNvPr>
          <p:cNvSpPr txBox="1"/>
          <p:nvPr/>
        </p:nvSpPr>
        <p:spPr>
          <a:xfrm>
            <a:off x="13505824" y="6204438"/>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2009</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Origin</a:t>
            </a:r>
          </a:p>
        </p:txBody>
      </p:sp>
      <p:sp>
        <p:nvSpPr>
          <p:cNvPr id="28" name="ZoneTexte 27">
            <a:extLst>
              <a:ext uri="{FF2B5EF4-FFF2-40B4-BE49-F238E27FC236}">
                <a16:creationId xmlns:a16="http://schemas.microsoft.com/office/drawing/2014/main" id="{55FE6189-101A-8BED-02E7-0A1CBEA2F76F}"/>
              </a:ext>
            </a:extLst>
          </p:cNvPr>
          <p:cNvSpPr txBox="1"/>
          <p:nvPr/>
        </p:nvSpPr>
        <p:spPr>
          <a:xfrm>
            <a:off x="13502885" y="3645948"/>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2015</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AudioFuse</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29" name="ZoneTexte 28">
            <a:extLst>
              <a:ext uri="{FF2B5EF4-FFF2-40B4-BE49-F238E27FC236}">
                <a16:creationId xmlns:a16="http://schemas.microsoft.com/office/drawing/2014/main" id="{E9EE6DA6-7009-BF5D-E339-5B298A6ACFF8}"/>
              </a:ext>
            </a:extLst>
          </p:cNvPr>
          <p:cNvSpPr txBox="1"/>
          <p:nvPr/>
        </p:nvSpPr>
        <p:spPr>
          <a:xfrm>
            <a:off x="15903353" y="4987654"/>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2012</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MiniBrute</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0" name="ZoneTexte 29">
            <a:extLst>
              <a:ext uri="{FF2B5EF4-FFF2-40B4-BE49-F238E27FC236}">
                <a16:creationId xmlns:a16="http://schemas.microsoft.com/office/drawing/2014/main" id="{46E8440E-0C68-2BA9-8198-A1162B6E44EB}"/>
              </a:ext>
            </a:extLst>
          </p:cNvPr>
          <p:cNvSpPr txBox="1"/>
          <p:nvPr/>
        </p:nvSpPr>
        <p:spPr>
          <a:xfrm>
            <a:off x="15731039" y="2570086"/>
            <a:ext cx="243733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2019</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MicroFreak</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8" name="ZoneTexte 37">
            <a:extLst>
              <a:ext uri="{FF2B5EF4-FFF2-40B4-BE49-F238E27FC236}">
                <a16:creationId xmlns:a16="http://schemas.microsoft.com/office/drawing/2014/main" id="{F60E9EE6-BED5-7132-B08C-6FEE9ED5F7A4}"/>
              </a:ext>
            </a:extLst>
          </p:cNvPr>
          <p:cNvSpPr txBox="1"/>
          <p:nvPr/>
        </p:nvSpPr>
        <p:spPr>
          <a:xfrm>
            <a:off x="13315847" y="1516492"/>
            <a:ext cx="243733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2024</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AstroLab</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cxnSp>
        <p:nvCxnSpPr>
          <p:cNvPr id="40" name="Connecteur droit 39">
            <a:extLst>
              <a:ext uri="{FF2B5EF4-FFF2-40B4-BE49-F238E27FC236}">
                <a16:creationId xmlns:a16="http://schemas.microsoft.com/office/drawing/2014/main" id="{1C4ADAB5-B1E8-B2FF-957F-6B81958A2E78}"/>
              </a:ext>
            </a:extLst>
          </p:cNvPr>
          <p:cNvCxnSpPr/>
          <p:nvPr/>
        </p:nvCxnSpPr>
        <p:spPr>
          <a:xfrm flipH="1">
            <a:off x="15478932" y="1920863"/>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1" name="Connecteur droit 40">
            <a:extLst>
              <a:ext uri="{FF2B5EF4-FFF2-40B4-BE49-F238E27FC236}">
                <a16:creationId xmlns:a16="http://schemas.microsoft.com/office/drawing/2014/main" id="{33DD5709-B7E9-4920-6F7F-5A09E7499A07}"/>
              </a:ext>
            </a:extLst>
          </p:cNvPr>
          <p:cNvCxnSpPr/>
          <p:nvPr/>
        </p:nvCxnSpPr>
        <p:spPr>
          <a:xfrm flipH="1">
            <a:off x="15461492" y="3107591"/>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2" name="Connecteur droit 41">
            <a:extLst>
              <a:ext uri="{FF2B5EF4-FFF2-40B4-BE49-F238E27FC236}">
                <a16:creationId xmlns:a16="http://schemas.microsoft.com/office/drawing/2014/main" id="{CB494D7A-0F20-32AE-9B89-F0E536FCD5B7}"/>
              </a:ext>
            </a:extLst>
          </p:cNvPr>
          <p:cNvCxnSpPr/>
          <p:nvPr/>
        </p:nvCxnSpPr>
        <p:spPr>
          <a:xfrm flipH="1">
            <a:off x="15461492" y="4154839"/>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3" name="Connecteur droit 42">
            <a:extLst>
              <a:ext uri="{FF2B5EF4-FFF2-40B4-BE49-F238E27FC236}">
                <a16:creationId xmlns:a16="http://schemas.microsoft.com/office/drawing/2014/main" id="{B2F7F43B-1802-2B40-3F44-1C9BEBFA5DFF}"/>
              </a:ext>
            </a:extLst>
          </p:cNvPr>
          <p:cNvCxnSpPr/>
          <p:nvPr/>
        </p:nvCxnSpPr>
        <p:spPr>
          <a:xfrm flipH="1">
            <a:off x="15478932" y="5490497"/>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4" name="Connecteur droit 43">
            <a:extLst>
              <a:ext uri="{FF2B5EF4-FFF2-40B4-BE49-F238E27FC236}">
                <a16:creationId xmlns:a16="http://schemas.microsoft.com/office/drawing/2014/main" id="{F1FF4649-52D4-3F4B-61E2-7964EB38DC0C}"/>
              </a:ext>
            </a:extLst>
          </p:cNvPr>
          <p:cNvCxnSpPr/>
          <p:nvPr/>
        </p:nvCxnSpPr>
        <p:spPr>
          <a:xfrm flipH="1">
            <a:off x="15471718" y="6717399"/>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5" name="Connecteur droit 44">
            <a:extLst>
              <a:ext uri="{FF2B5EF4-FFF2-40B4-BE49-F238E27FC236}">
                <a16:creationId xmlns:a16="http://schemas.microsoft.com/office/drawing/2014/main" id="{0E8A8616-F194-495E-A089-5906B6576951}"/>
              </a:ext>
            </a:extLst>
          </p:cNvPr>
          <p:cNvCxnSpPr/>
          <p:nvPr/>
        </p:nvCxnSpPr>
        <p:spPr>
          <a:xfrm flipH="1">
            <a:off x="15491972" y="7801213"/>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6" name="Connecteur droit 45">
            <a:extLst>
              <a:ext uri="{FF2B5EF4-FFF2-40B4-BE49-F238E27FC236}">
                <a16:creationId xmlns:a16="http://schemas.microsoft.com/office/drawing/2014/main" id="{8C0FCF56-F709-EC54-D26A-B665D740F2CA}"/>
              </a:ext>
            </a:extLst>
          </p:cNvPr>
          <p:cNvCxnSpPr/>
          <p:nvPr/>
        </p:nvCxnSpPr>
        <p:spPr>
          <a:xfrm flipH="1">
            <a:off x="15461492" y="8926042"/>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7" name="Connecteur droit 46">
            <a:extLst>
              <a:ext uri="{FF2B5EF4-FFF2-40B4-BE49-F238E27FC236}">
                <a16:creationId xmlns:a16="http://schemas.microsoft.com/office/drawing/2014/main" id="{2EB9E675-C9D6-B944-84D7-21E1919F6846}"/>
              </a:ext>
            </a:extLst>
          </p:cNvPr>
          <p:cNvCxnSpPr/>
          <p:nvPr/>
        </p:nvCxnSpPr>
        <p:spPr>
          <a:xfrm flipH="1">
            <a:off x="15477428" y="10101812"/>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8" name="Connecteur droit 47">
            <a:extLst>
              <a:ext uri="{FF2B5EF4-FFF2-40B4-BE49-F238E27FC236}">
                <a16:creationId xmlns:a16="http://schemas.microsoft.com/office/drawing/2014/main" id="{7DD28792-A890-0AA2-5A11-768B86A3F300}"/>
              </a:ext>
            </a:extLst>
          </p:cNvPr>
          <p:cNvCxnSpPr/>
          <p:nvPr/>
        </p:nvCxnSpPr>
        <p:spPr>
          <a:xfrm flipH="1">
            <a:off x="15478932" y="10943082"/>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9740982"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_Présentation du sujet de stage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15" name="ZoneTexte 14">
            <a:extLst>
              <a:ext uri="{FF2B5EF4-FFF2-40B4-BE49-F238E27FC236}">
                <a16:creationId xmlns:a16="http://schemas.microsoft.com/office/drawing/2014/main" id="{28A5F79A-7360-C152-E609-2DE7A7E3DC69}"/>
              </a:ext>
            </a:extLst>
          </p:cNvPr>
          <p:cNvSpPr txBox="1"/>
          <p:nvPr/>
        </p:nvSpPr>
        <p:spPr>
          <a:xfrm>
            <a:off x="939991" y="9873818"/>
            <a:ext cx="616701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b="0" dirty="0">
                <a:latin typeface="Supply Light" panose="00000400000000000000" pitchFamily="2" charset="0"/>
              </a:rPr>
              <a:t>Développés en 2014 et 2013</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Technologie C++</a:t>
            </a:r>
          </a:p>
        </p:txBody>
      </p:sp>
      <p:pic>
        <p:nvPicPr>
          <p:cNvPr id="3074" name="Picture 2" descr="GitHub - juce-framework/JUCE: JUCE is an open-source cross-platform C++  application framework for desktop and mobile applications, including VST,  VST3, AU, AUv3, LV2 and AAX audio plug-ins.">
            <a:extLst>
              <a:ext uri="{FF2B5EF4-FFF2-40B4-BE49-F238E27FC236}">
                <a16:creationId xmlns:a16="http://schemas.microsoft.com/office/drawing/2014/main" id="{7C509422-6F46-11C2-71CE-5892E303AE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644" y="10364961"/>
            <a:ext cx="1397957" cy="534779"/>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descr="Une image contenant cercle, Graphique, clipart, logo&#10;&#10;Description générée automatiquement">
            <a:extLst>
              <a:ext uri="{FF2B5EF4-FFF2-40B4-BE49-F238E27FC236}">
                <a16:creationId xmlns:a16="http://schemas.microsoft.com/office/drawing/2014/main" id="{C431ED85-0041-13ED-BC12-D073612D3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992" y="5219066"/>
            <a:ext cx="1875505" cy="1875505"/>
          </a:xfrm>
          <a:prstGeom prst="rect">
            <a:avLst/>
          </a:prstGeom>
        </p:spPr>
      </p:pic>
      <p:pic>
        <p:nvPicPr>
          <p:cNvPr id="19" name="Image 18" descr="Une image contenant Police, Graphique, logo, Turquoise&#10;&#10;Description générée automatiquement">
            <a:extLst>
              <a:ext uri="{FF2B5EF4-FFF2-40B4-BE49-F238E27FC236}">
                <a16:creationId xmlns:a16="http://schemas.microsoft.com/office/drawing/2014/main" id="{E1F24937-7109-93E4-2097-B903BF49E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121" y="6425483"/>
            <a:ext cx="1875505" cy="1875505"/>
          </a:xfrm>
          <a:prstGeom prst="rect">
            <a:avLst/>
          </a:prstGeom>
        </p:spPr>
      </p:pic>
      <p:pic>
        <p:nvPicPr>
          <p:cNvPr id="3082" name="Picture 10" descr="Website Logo PNG, Web Site Logos Free Download - Free Transparent PNG Logos  | Website logo, Website icon png, Logo site">
            <a:extLst>
              <a:ext uri="{FF2B5EF4-FFF2-40B4-BE49-F238E27FC236}">
                <a16:creationId xmlns:a16="http://schemas.microsoft.com/office/drawing/2014/main" id="{C840B6AC-2666-D0FE-1706-7F568C8D46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9124" y="5302200"/>
            <a:ext cx="3819201" cy="381920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29C6BFF2-3864-B8AC-986D-76042B066FB6}"/>
              </a:ext>
            </a:extLst>
          </p:cNvPr>
          <p:cNvSpPr txBox="1"/>
          <p:nvPr/>
        </p:nvSpPr>
        <p:spPr>
          <a:xfrm>
            <a:off x="16405218" y="8898120"/>
            <a:ext cx="616701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Interfaces Web</a:t>
            </a:r>
          </a:p>
        </p:txBody>
      </p:sp>
      <p:sp>
        <p:nvSpPr>
          <p:cNvPr id="22" name="ZoneTexte 21">
            <a:extLst>
              <a:ext uri="{FF2B5EF4-FFF2-40B4-BE49-F238E27FC236}">
                <a16:creationId xmlns:a16="http://schemas.microsoft.com/office/drawing/2014/main" id="{9C3BCAB6-1097-1B73-740A-99FD0FD9897A}"/>
              </a:ext>
            </a:extLst>
          </p:cNvPr>
          <p:cNvSpPr txBox="1"/>
          <p:nvPr/>
        </p:nvSpPr>
        <p:spPr>
          <a:xfrm>
            <a:off x="8672604" y="8864208"/>
            <a:ext cx="616701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Architecture modulaire</a:t>
            </a:r>
          </a:p>
        </p:txBody>
      </p:sp>
      <p:pic>
        <p:nvPicPr>
          <p:cNvPr id="24" name="Image 23">
            <a:extLst>
              <a:ext uri="{FF2B5EF4-FFF2-40B4-BE49-F238E27FC236}">
                <a16:creationId xmlns:a16="http://schemas.microsoft.com/office/drawing/2014/main" id="{43D29413-1339-3EEB-B953-A1DCC516AE64}"/>
              </a:ext>
            </a:extLst>
          </p:cNvPr>
          <p:cNvPicPr>
            <a:picLocks noChangeAspect="1"/>
          </p:cNvPicPr>
          <p:nvPr/>
        </p:nvPicPr>
        <p:blipFill>
          <a:blip r:embed="rId6"/>
          <a:stretch>
            <a:fillRect/>
          </a:stretch>
        </p:blipFill>
        <p:spPr>
          <a:xfrm>
            <a:off x="9803233" y="5181734"/>
            <a:ext cx="3905755" cy="3905755"/>
          </a:xfrm>
          <a:prstGeom prst="rect">
            <a:avLst/>
          </a:prstGeom>
        </p:spPr>
      </p:pic>
      <p:sp>
        <p:nvSpPr>
          <p:cNvPr id="27" name="ZoneTexte 26">
            <a:extLst>
              <a:ext uri="{FF2B5EF4-FFF2-40B4-BE49-F238E27FC236}">
                <a16:creationId xmlns:a16="http://schemas.microsoft.com/office/drawing/2014/main" id="{EA8F932F-31BD-8952-98A3-1BFF03950CEF}"/>
              </a:ext>
            </a:extLst>
          </p:cNvPr>
          <p:cNvSpPr txBox="1"/>
          <p:nvPr/>
        </p:nvSpPr>
        <p:spPr>
          <a:xfrm>
            <a:off x="939991" y="8836370"/>
            <a:ext cx="616701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Logiciels vieillissants</a:t>
            </a:r>
          </a:p>
        </p:txBody>
      </p:sp>
      <p:sp>
        <p:nvSpPr>
          <p:cNvPr id="31" name="ZoneTexte 30">
            <a:extLst>
              <a:ext uri="{FF2B5EF4-FFF2-40B4-BE49-F238E27FC236}">
                <a16:creationId xmlns:a16="http://schemas.microsoft.com/office/drawing/2014/main" id="{463A2D38-911D-EA8E-3D90-F8BA898785AD}"/>
              </a:ext>
            </a:extLst>
          </p:cNvPr>
          <p:cNvSpPr txBox="1"/>
          <p:nvPr/>
        </p:nvSpPr>
        <p:spPr>
          <a:xfrm>
            <a:off x="8672604" y="9890426"/>
            <a:ext cx="6167012"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Modules chargés à la volée</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1 module ASC, 1 module par instrument MCC</a:t>
            </a:r>
          </a:p>
        </p:txBody>
      </p:sp>
      <p:sp>
        <p:nvSpPr>
          <p:cNvPr id="32" name="ZoneTexte 31">
            <a:extLst>
              <a:ext uri="{FF2B5EF4-FFF2-40B4-BE49-F238E27FC236}">
                <a16:creationId xmlns:a16="http://schemas.microsoft.com/office/drawing/2014/main" id="{D1E91379-5620-11A0-B5B5-9CDB99B2B08E}"/>
              </a:ext>
            </a:extLst>
          </p:cNvPr>
          <p:cNvSpPr txBox="1"/>
          <p:nvPr/>
        </p:nvSpPr>
        <p:spPr>
          <a:xfrm>
            <a:off x="16405217" y="9924338"/>
            <a:ext cx="7038791"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b="0" dirty="0">
                <a:latin typeface="Supply Light" panose="00000400000000000000" pitchFamily="2" charset="0"/>
              </a:rPr>
              <a:t>Efficacité</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b="0" dirty="0">
                <a:latin typeface="Supply Light" panose="00000400000000000000" pitchFamily="2" charset="0"/>
              </a:rPr>
              <a:t>Fonctionnalités simplifiées</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Séparer </a:t>
            </a: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bac</a:t>
            </a:r>
            <a:r>
              <a:rPr lang="fr-FR" b="0" dirty="0" err="1">
                <a:latin typeface="Supply Light" panose="00000400000000000000" pitchFamily="2" charset="0"/>
              </a:rPr>
              <a:t>k-end</a:t>
            </a:r>
            <a:r>
              <a:rPr lang="fr-FR" b="0" dirty="0">
                <a:latin typeface="Supply Light" panose="00000400000000000000" pitchFamily="2" charset="0"/>
              </a:rPr>
              <a:t> et </a:t>
            </a:r>
            <a:r>
              <a:rPr lang="fr-FR" b="0" dirty="0" err="1">
                <a:latin typeface="Supply Light" panose="00000400000000000000" pitchFamily="2" charset="0"/>
              </a:rPr>
              <a:t>front-end</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3" name="_Human centered…">
            <a:extLst>
              <a:ext uri="{FF2B5EF4-FFF2-40B4-BE49-F238E27FC236}">
                <a16:creationId xmlns:a16="http://schemas.microsoft.com/office/drawing/2014/main" id="{A24762B7-33C2-CB49-592E-DBA34199E2CC}"/>
              </a:ext>
            </a:extLst>
          </p:cNvPr>
          <p:cNvSpPr txBox="1"/>
          <p:nvPr/>
        </p:nvSpPr>
        <p:spPr>
          <a:xfrm>
            <a:off x="0" y="3177748"/>
            <a:ext cx="9744655"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_Enjeux de la mission</a:t>
            </a:r>
            <a:endParaRPr sz="5400" dirty="0">
              <a:latin typeface="Supply" panose="00000500000000000000" pitchFamily="2" charset="0"/>
            </a:endParaRPr>
          </a:p>
        </p:txBody>
      </p:sp>
    </p:spTree>
    <p:extLst>
      <p:ext uri="{BB962C8B-B14F-4D97-AF65-F5344CB8AC3E}">
        <p14:creationId xmlns:p14="http://schemas.microsoft.com/office/powerpoint/2010/main" val="41222389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9740982"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_Présentation du sujet de stage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4" name="_Human centered…">
            <a:extLst>
              <a:ext uri="{FF2B5EF4-FFF2-40B4-BE49-F238E27FC236}">
                <a16:creationId xmlns:a16="http://schemas.microsoft.com/office/drawing/2014/main" id="{AC46E264-B404-0238-E8BB-5551580AC85B}"/>
              </a:ext>
            </a:extLst>
          </p:cNvPr>
          <p:cNvSpPr txBox="1"/>
          <p:nvPr/>
        </p:nvSpPr>
        <p:spPr>
          <a:xfrm>
            <a:off x="0" y="3177748"/>
            <a:ext cx="1804821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_Présentation de l’architecture modulaire</a:t>
            </a:r>
            <a:endParaRPr sz="5400" dirty="0">
              <a:latin typeface="Supply" panose="00000500000000000000" pitchFamily="2" charset="0"/>
            </a:endParaRPr>
          </a:p>
        </p:txBody>
      </p:sp>
      <p:pic>
        <p:nvPicPr>
          <p:cNvPr id="5" name="Image 4" descr="Une image contenant texte, capture d’écran, diagramme, Rectangle&#10;&#10;Description générée automatiquement">
            <a:extLst>
              <a:ext uri="{FF2B5EF4-FFF2-40B4-BE49-F238E27FC236}">
                <a16:creationId xmlns:a16="http://schemas.microsoft.com/office/drawing/2014/main" id="{4E43D76F-5BD4-4CDA-7D77-70A2E5CBB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8902" y="5219353"/>
            <a:ext cx="7745375" cy="6525631"/>
          </a:xfrm>
          <a:prstGeom prst="rect">
            <a:avLst/>
          </a:prstGeom>
        </p:spPr>
      </p:pic>
      <p:pic>
        <p:nvPicPr>
          <p:cNvPr id="6" name="Image 5" descr="Une image contenant texte, capture d’écran, logiciel, Page web&#10;&#10;Description générée automatiquement">
            <a:extLst>
              <a:ext uri="{FF2B5EF4-FFF2-40B4-BE49-F238E27FC236}">
                <a16:creationId xmlns:a16="http://schemas.microsoft.com/office/drawing/2014/main" id="{68A1F271-2AAC-E90A-AF3B-3C1B4951E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55" y="4395341"/>
            <a:ext cx="11417068" cy="5951451"/>
          </a:xfrm>
          <a:prstGeom prst="rect">
            <a:avLst/>
          </a:prstGeom>
        </p:spPr>
      </p:pic>
      <p:sp>
        <p:nvSpPr>
          <p:cNvPr id="8" name="Rectangle 7">
            <a:extLst>
              <a:ext uri="{FF2B5EF4-FFF2-40B4-BE49-F238E27FC236}">
                <a16:creationId xmlns:a16="http://schemas.microsoft.com/office/drawing/2014/main" id="{63DE671B-9156-9A4C-F657-16C1B6F9A5CD}"/>
              </a:ext>
            </a:extLst>
          </p:cNvPr>
          <p:cNvSpPr/>
          <p:nvPr/>
        </p:nvSpPr>
        <p:spPr>
          <a:xfrm>
            <a:off x="478755" y="4682193"/>
            <a:ext cx="2340645" cy="5650523"/>
          </a:xfrm>
          <a:prstGeom prst="rect">
            <a:avLst/>
          </a:prstGeom>
          <a:noFill/>
          <a:ln w="508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ZoneTexte 9">
            <a:extLst>
              <a:ext uri="{FF2B5EF4-FFF2-40B4-BE49-F238E27FC236}">
                <a16:creationId xmlns:a16="http://schemas.microsoft.com/office/drawing/2014/main" id="{4FD1E922-718D-C378-C28A-86902F9F4F69}"/>
              </a:ext>
            </a:extLst>
          </p:cNvPr>
          <p:cNvSpPr txBox="1"/>
          <p:nvPr/>
        </p:nvSpPr>
        <p:spPr>
          <a:xfrm>
            <a:off x="478755" y="10719062"/>
            <a:ext cx="24051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Liste des m</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odules</a:t>
            </a:r>
          </a:p>
        </p:txBody>
      </p:sp>
      <p:cxnSp>
        <p:nvCxnSpPr>
          <p:cNvPr id="14" name="Connecteur droit avec flèche 13">
            <a:extLst>
              <a:ext uri="{FF2B5EF4-FFF2-40B4-BE49-F238E27FC236}">
                <a16:creationId xmlns:a16="http://schemas.microsoft.com/office/drawing/2014/main" id="{F840DBD9-6130-ACF9-E018-908D2646BBEF}"/>
              </a:ext>
            </a:extLst>
          </p:cNvPr>
          <p:cNvCxnSpPr>
            <a:cxnSpLocks/>
            <a:stCxn id="10" idx="0"/>
            <a:endCxn id="8" idx="2"/>
          </p:cNvCxnSpPr>
          <p:nvPr/>
        </p:nvCxnSpPr>
        <p:spPr>
          <a:xfrm flipH="1" flipV="1">
            <a:off x="1649078" y="10332716"/>
            <a:ext cx="32238" cy="38634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ZoneTexte 17">
            <a:extLst>
              <a:ext uri="{FF2B5EF4-FFF2-40B4-BE49-F238E27FC236}">
                <a16:creationId xmlns:a16="http://schemas.microsoft.com/office/drawing/2014/main" id="{7EAC2665-EB71-BB23-714F-01B397D2F4D2}"/>
              </a:ext>
            </a:extLst>
          </p:cNvPr>
          <p:cNvSpPr txBox="1"/>
          <p:nvPr/>
        </p:nvSpPr>
        <p:spPr>
          <a:xfrm>
            <a:off x="4696254" y="10722469"/>
            <a:ext cx="465847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Fenêtre affichant le module sélectionné</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cxnSp>
        <p:nvCxnSpPr>
          <p:cNvPr id="21" name="Connecteur droit avec flèche 20">
            <a:extLst>
              <a:ext uri="{FF2B5EF4-FFF2-40B4-BE49-F238E27FC236}">
                <a16:creationId xmlns:a16="http://schemas.microsoft.com/office/drawing/2014/main" id="{BD4A44E8-ED85-1B6D-C88D-7DB39C8D271C}"/>
              </a:ext>
            </a:extLst>
          </p:cNvPr>
          <p:cNvCxnSpPr>
            <a:cxnSpLocks/>
            <a:stCxn id="18" idx="0"/>
          </p:cNvCxnSpPr>
          <p:nvPr/>
        </p:nvCxnSpPr>
        <p:spPr>
          <a:xfrm flipV="1">
            <a:off x="7025491" y="10332716"/>
            <a:ext cx="0" cy="38975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Rectangle 27">
            <a:extLst>
              <a:ext uri="{FF2B5EF4-FFF2-40B4-BE49-F238E27FC236}">
                <a16:creationId xmlns:a16="http://schemas.microsoft.com/office/drawing/2014/main" id="{AEA57875-E0EA-1749-950F-7AFBA2591104}"/>
              </a:ext>
            </a:extLst>
          </p:cNvPr>
          <p:cNvSpPr/>
          <p:nvPr/>
        </p:nvSpPr>
        <p:spPr>
          <a:xfrm>
            <a:off x="2883877" y="4681029"/>
            <a:ext cx="9011946" cy="5650523"/>
          </a:xfrm>
          <a:prstGeom prst="rect">
            <a:avLst/>
          </a:prstGeom>
          <a:noFill/>
          <a:ln w="508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4138975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9740982"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_Présentation du sujet de stage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pic>
        <p:nvPicPr>
          <p:cNvPr id="3" name="Image 2" descr="Une image contenant texte, capture d’écran, Rectangle, diagramme&#10;&#10;Description générée automatiquement">
            <a:extLst>
              <a:ext uri="{FF2B5EF4-FFF2-40B4-BE49-F238E27FC236}">
                <a16:creationId xmlns:a16="http://schemas.microsoft.com/office/drawing/2014/main" id="{FDB8807F-FAEC-2C2B-9590-AFC6984AA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039" y="4584219"/>
            <a:ext cx="12013485" cy="8040337"/>
          </a:xfrm>
          <a:prstGeom prst="rect">
            <a:avLst/>
          </a:prstGeom>
        </p:spPr>
      </p:pic>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804821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_Architecture de l’</a:t>
            </a:r>
            <a:r>
              <a:rPr lang="fr-FR" sz="5400" dirty="0" err="1">
                <a:latin typeface="Supply" panose="00000500000000000000" pitchFamily="2" charset="0"/>
              </a:rPr>
              <a:t>Unified</a:t>
            </a:r>
            <a:r>
              <a:rPr lang="fr-FR" sz="5400" dirty="0">
                <a:latin typeface="Supply" panose="00000500000000000000" pitchFamily="2" charset="0"/>
              </a:rPr>
              <a:t> Control Center</a:t>
            </a:r>
            <a:endParaRPr sz="5400" dirty="0">
              <a:latin typeface="Supply" panose="00000500000000000000" pitchFamily="2" charset="0"/>
            </a:endParaRPr>
          </a:p>
        </p:txBody>
      </p:sp>
      <p:pic>
        <p:nvPicPr>
          <p:cNvPr id="8" name="Image 7">
            <a:extLst>
              <a:ext uri="{FF2B5EF4-FFF2-40B4-BE49-F238E27FC236}">
                <a16:creationId xmlns:a16="http://schemas.microsoft.com/office/drawing/2014/main" id="{9769A834-A910-95CA-4585-50698F3C9503}"/>
              </a:ext>
            </a:extLst>
          </p:cNvPr>
          <p:cNvPicPr>
            <a:picLocks noChangeAspect="1"/>
          </p:cNvPicPr>
          <p:nvPr/>
        </p:nvPicPr>
        <p:blipFill>
          <a:blip r:embed="rId3"/>
          <a:stretch>
            <a:fillRect/>
          </a:stretch>
        </p:blipFill>
        <p:spPr>
          <a:xfrm>
            <a:off x="15713574" y="5345158"/>
            <a:ext cx="3131711" cy="2746664"/>
          </a:xfrm>
          <a:prstGeom prst="rect">
            <a:avLst/>
          </a:prstGeom>
        </p:spPr>
      </p:pic>
      <p:sp>
        <p:nvSpPr>
          <p:cNvPr id="9" name="ZoneTexte 8">
            <a:extLst>
              <a:ext uri="{FF2B5EF4-FFF2-40B4-BE49-F238E27FC236}">
                <a16:creationId xmlns:a16="http://schemas.microsoft.com/office/drawing/2014/main" id="{0898E6A1-23F7-CF7E-5096-8A1EBA7EB1DD}"/>
              </a:ext>
            </a:extLst>
          </p:cNvPr>
          <p:cNvSpPr txBox="1"/>
          <p:nvPr/>
        </p:nvSpPr>
        <p:spPr>
          <a:xfrm>
            <a:off x="15872369" y="8091822"/>
            <a:ext cx="262566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Fichiers d’un module</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Tree>
    <p:extLst>
      <p:ext uri="{BB962C8B-B14F-4D97-AF65-F5344CB8AC3E}">
        <p14:creationId xmlns:p14="http://schemas.microsoft.com/office/powerpoint/2010/main" val="3536902405"/>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231</TotalTime>
  <Words>623</Words>
  <Application>Microsoft Office PowerPoint</Application>
  <PresentationFormat>Personnalisé</PresentationFormat>
  <Paragraphs>159</Paragraphs>
  <Slides>19</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19</vt:i4>
      </vt:variant>
    </vt:vector>
  </HeadingPairs>
  <TitlesOfParts>
    <vt:vector size="28" baseType="lpstr">
      <vt:lpstr>Aptos Display</vt:lpstr>
      <vt:lpstr>Arial</vt:lpstr>
      <vt:lpstr>Helvetica Neue</vt:lpstr>
      <vt:lpstr>Helvetica Neue Light</vt:lpstr>
      <vt:lpstr>Supply</vt:lpstr>
      <vt:lpstr>Supply Light</vt:lpstr>
      <vt:lpstr>Supply-Light</vt:lpstr>
      <vt:lpstr>Supply-Medium</vt:lpstr>
      <vt:lpstr>White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greynaert</dc:creator>
  <cp:lastModifiedBy>Colin Thomas</cp:lastModifiedBy>
  <cp:revision>4</cp:revision>
  <dcterms:modified xsi:type="dcterms:W3CDTF">2024-05-22T09:58:02Z</dcterms:modified>
</cp:coreProperties>
</file>